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handoutMasterIdLst>
    <p:handoutMasterId r:id="rId3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9" r:id="rId28"/>
    <p:sldId id="282" r:id="rId29"/>
    <p:sldId id="283" r:id="rId30"/>
    <p:sldId id="284" r:id="rId31"/>
    <p:sldId id="285" r:id="rId32"/>
    <p:sldId id="286" r:id="rId33"/>
    <p:sldId id="287" r:id="rId34"/>
    <p:sldId id="288" r:id="rId35"/>
  </p:sldIdLst>
  <p:sldSz cx="10080625" cy="5670550"/>
  <p:notesSz cx="7559675" cy="10691813"/>
  <p:embeddedFontLst>
    <p:embeddedFont>
      <p:font typeface="Montserrat" panose="020F0502020204030204" pitchFamily="2" charset="0"/>
      <p:regular r:id="rId38"/>
      <p:bold r:id="rId39"/>
      <p:italic r:id="rId40"/>
      <p:boldItalic r:id="rId41"/>
    </p:embeddedFont>
    <p:embeddedFont>
      <p:font typeface="Noto Sans" panose="020B0502040504020204" pitchFamily="34"/>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77E9C30-DC80-B618-25AE-F3467930E46C}"/>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4774BC2-B598-4773-3C03-738A0626DDE6}"/>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F22B2AA3-AAAC-4A72-8EB6-6BE654FBFE10}" type="datetimeFigureOut">
              <a:rPr lang="fr-FR" smtClean="0"/>
              <a:t>09/02/2024</a:t>
            </a:fld>
            <a:endParaRPr lang="fr-FR"/>
          </a:p>
        </p:txBody>
      </p:sp>
      <p:sp>
        <p:nvSpPr>
          <p:cNvPr id="4" name="Espace réservé du pied de page 3">
            <a:extLst>
              <a:ext uri="{FF2B5EF4-FFF2-40B4-BE49-F238E27FC236}">
                <a16:creationId xmlns:a16="http://schemas.microsoft.com/office/drawing/2014/main" id="{9EBA8BA1-80AC-BAB7-9DE3-39E562CB680F}"/>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45CCCEB-A59E-68A4-2F36-7883F323E72E}"/>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CCF6FCB9-F29C-4391-A3FF-AB4E487B8AB8}" type="slidenum">
              <a:rPr lang="fr-FR" smtClean="0"/>
              <a:t>‹N°›</a:t>
            </a:fld>
            <a:endParaRPr lang="fr-FR"/>
          </a:p>
        </p:txBody>
      </p:sp>
    </p:spTree>
    <p:extLst>
      <p:ext uri="{BB962C8B-B14F-4D97-AF65-F5344CB8AC3E}">
        <p14:creationId xmlns:p14="http://schemas.microsoft.com/office/powerpoint/2010/main" val="39548019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66720" y="1117440"/>
            <a:ext cx="4425120" cy="373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1044000" y="5096520"/>
            <a:ext cx="5471640" cy="4487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360000" y="360000"/>
            <a:ext cx="2968200" cy="498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31440" y="360000"/>
            <a:ext cx="2968200" cy="498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360000" y="9833400"/>
            <a:ext cx="2968200" cy="498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31440" y="9833400"/>
            <a:ext cx="2968200" cy="498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fr-FR" sz="1400" b="0" i="0" u="none" strike="noStrike" cap="none">
                <a:solidFill>
                  <a:srgbClr val="DBF5F9"/>
                </a:solidFill>
                <a:latin typeface="Arial"/>
                <a:ea typeface="Arial"/>
                <a:cs typeface="Arial"/>
                <a:sym typeface="Arial"/>
              </a:rPr>
              <a:t>‹N°›</a:t>
            </a:fld>
            <a:r>
              <a:rPr lang="fr-FR" sz="1400" b="0" i="0" u="none" strike="noStrike" cap="none">
                <a:solidFill>
                  <a:srgbClr val="DBF5F9"/>
                </a:solidFill>
                <a:latin typeface="Arial"/>
                <a:ea typeface="Arial"/>
                <a:cs typeface="Arial"/>
                <a:sym typeface="Arial"/>
              </a:rPr>
              <a:t> </a:t>
            </a:r>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p:nvPr/>
        </p:nvSpPr>
        <p:spPr>
          <a:xfrm>
            <a:off x="360000" y="360000"/>
            <a:ext cx="2968200" cy="49824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fr-FR" sz="1400" b="0" i="0" u="none" strike="noStrike" cap="none">
                <a:solidFill>
                  <a:srgbClr val="DBF5F9"/>
                </a:solidFill>
                <a:latin typeface="Arial"/>
                <a:ea typeface="Arial"/>
                <a:cs typeface="Arial"/>
                <a:sym typeface="Arial"/>
              </a:rPr>
              <a:t> </a:t>
            </a:r>
            <a:endParaRPr sz="1400" b="0" i="0" u="none" strike="noStrike" cap="none">
              <a:latin typeface="Arial"/>
              <a:ea typeface="Arial"/>
              <a:cs typeface="Arial"/>
              <a:sym typeface="Arial"/>
            </a:endParaRPr>
          </a:p>
        </p:txBody>
      </p:sp>
      <p:sp>
        <p:nvSpPr>
          <p:cNvPr id="66" name="Google Shape;66;p1:notes"/>
          <p:cNvSpPr txBox="1"/>
          <p:nvPr/>
        </p:nvSpPr>
        <p:spPr>
          <a:xfrm>
            <a:off x="4231440" y="360000"/>
            <a:ext cx="2968200" cy="49824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fr-FR" sz="1400" b="0" i="0" u="none" strike="noStrike" cap="none">
                <a:solidFill>
                  <a:srgbClr val="DBF5F9"/>
                </a:solidFill>
                <a:latin typeface="Arial"/>
                <a:ea typeface="Arial"/>
                <a:cs typeface="Arial"/>
                <a:sym typeface="Arial"/>
              </a:rPr>
              <a:t> </a:t>
            </a:r>
            <a:endParaRPr sz="1400" b="0" i="0" u="none" strike="noStrike" cap="none">
              <a:latin typeface="Arial"/>
              <a:ea typeface="Arial"/>
              <a:cs typeface="Arial"/>
              <a:sym typeface="Arial"/>
            </a:endParaRPr>
          </a:p>
        </p:txBody>
      </p:sp>
      <p:sp>
        <p:nvSpPr>
          <p:cNvPr id="67" name="Google Shape;67;p1:notes"/>
          <p:cNvSpPr txBox="1"/>
          <p:nvPr/>
        </p:nvSpPr>
        <p:spPr>
          <a:xfrm>
            <a:off x="360000" y="9833400"/>
            <a:ext cx="2968200" cy="49824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fr-FR" sz="1400" b="0" i="0" u="none" strike="noStrike" cap="none">
                <a:solidFill>
                  <a:srgbClr val="DBF5F9"/>
                </a:solidFill>
                <a:latin typeface="Arial"/>
                <a:ea typeface="Arial"/>
                <a:cs typeface="Arial"/>
                <a:sym typeface="Arial"/>
              </a:rPr>
              <a:t> </a:t>
            </a:r>
            <a:endParaRPr sz="1400" b="0" i="0" u="none" strike="noStrike" cap="none">
              <a:latin typeface="Arial"/>
              <a:ea typeface="Arial"/>
              <a:cs typeface="Arial"/>
              <a:sym typeface="Arial"/>
            </a:endParaRPr>
          </a:p>
        </p:txBody>
      </p:sp>
      <p:sp>
        <p:nvSpPr>
          <p:cNvPr id="68" name="Google Shape;68;p1:notes"/>
          <p:cNvSpPr txBox="1"/>
          <p:nvPr/>
        </p:nvSpPr>
        <p:spPr>
          <a:xfrm>
            <a:off x="4231440" y="9833400"/>
            <a:ext cx="2968200" cy="498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None/>
            </a:pPr>
            <a:fld id="{00000000-1234-1234-1234-123412341234}" type="slidenum">
              <a:rPr lang="fr-FR" sz="1400" b="0" i="0" u="none" strike="noStrike" cap="none">
                <a:solidFill>
                  <a:srgbClr val="DBF5F9"/>
                </a:solidFill>
                <a:latin typeface="Arial"/>
                <a:ea typeface="Arial"/>
                <a:cs typeface="Arial"/>
                <a:sym typeface="Arial"/>
              </a:rPr>
              <a:t>1</a:t>
            </a:fld>
            <a:r>
              <a:rPr lang="fr-FR" sz="1400" b="0" i="0" u="none" strike="noStrike" cap="none">
                <a:solidFill>
                  <a:srgbClr val="DBF5F9"/>
                </a:solidFill>
                <a:latin typeface="Arial"/>
                <a:ea typeface="Arial"/>
                <a:cs typeface="Arial"/>
                <a:sym typeface="Arial"/>
              </a:rPr>
              <a:t> </a:t>
            </a:r>
            <a:endParaRPr sz="1400" b="0" i="0" u="none" strike="noStrike" cap="none">
              <a:latin typeface="Arial"/>
              <a:ea typeface="Arial"/>
              <a:cs typeface="Arial"/>
              <a:sym typeface="Arial"/>
            </a:endParaRPr>
          </a:p>
        </p:txBody>
      </p:sp>
      <p:sp>
        <p:nvSpPr>
          <p:cNvPr id="69" name="Google Shape;69;p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 name="Google Shape;70;p1:notes"/>
          <p:cNvSpPr txBox="1">
            <a:spLocks noGrp="1"/>
          </p:cNvSpPr>
          <p:nvPr>
            <p:ph type="body" idx="1"/>
          </p:nvPr>
        </p:nvSpPr>
        <p:spPr>
          <a:xfrm>
            <a:off x="1008360" y="5040000"/>
            <a:ext cx="5471640" cy="448704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None/>
            </a:pPr>
            <a:r>
              <a:rPr lang="fr-FR" sz="1800" b="0" strike="noStrike">
                <a:solidFill>
                  <a:srgbClr val="000000"/>
                </a:solidFill>
                <a:latin typeface="Noto Sans"/>
                <a:ea typeface="Noto Sans"/>
                <a:cs typeface="Noto Sans"/>
                <a:sym typeface="Noto Sans"/>
              </a:rPr>
              <a:t>Etienne</a:t>
            </a:r>
            <a:endParaRPr sz="1800" b="0" strike="noStrike">
              <a:latin typeface="Arial"/>
              <a:ea typeface="Arial"/>
              <a:cs typeface="Arial"/>
              <a:sym typeface="Arial"/>
            </a:endParaRPr>
          </a:p>
        </p:txBody>
      </p:sp>
      <p:sp>
        <p:nvSpPr>
          <p:cNvPr id="2" name="Espace réservé du pied de page 1">
            <a:extLst>
              <a:ext uri="{FF2B5EF4-FFF2-40B4-BE49-F238E27FC236}">
                <a16:creationId xmlns:a16="http://schemas.microsoft.com/office/drawing/2014/main" id="{C162C6CC-B898-BF59-4994-E6BA89227439}"/>
              </a:ext>
            </a:extLst>
          </p:cNvPr>
          <p:cNvSpPr>
            <a:spLocks noGrp="1"/>
          </p:cNvSpPr>
          <p:nvPr>
            <p:ph type="ftr" idx="11"/>
          </p:nvPr>
        </p:nvSpPr>
        <p:spPr/>
        <p:txBody>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0d36f9a63_5_103: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0d36f9a63_5_103: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1" name="Google Shape;151;g1f0d36f9a63_5_103: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10</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E1285207-73F8-3712-DD4A-2AE8FB82A3D0}"/>
              </a:ext>
            </a:extLst>
          </p:cNvPr>
          <p:cNvSpPr>
            <a:spLocks noGrp="1"/>
          </p:cNvSpPr>
          <p:nvPr>
            <p:ph type="ftr" idx="11"/>
          </p:nvPr>
        </p:nvSpPr>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f0d36f9a63_5_12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f0d36f9a63_5_12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0" name="Google Shape;160;g1f0d36f9a63_5_12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11</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377CC8FF-811F-9312-04A5-7CE5236DC626}"/>
              </a:ext>
            </a:extLst>
          </p:cNvPr>
          <p:cNvSpPr>
            <a:spLocks noGrp="1"/>
          </p:cNvSpPr>
          <p:nvPr>
            <p:ph type="ftr" idx="1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f0d36f9a63_5_14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f0d36f9a63_5_14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0" name="Google Shape;170;g1f0d36f9a63_5_14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12</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C032A3CB-8588-1E80-D666-64FA836A31E4}"/>
              </a:ext>
            </a:extLst>
          </p:cNvPr>
          <p:cNvSpPr>
            <a:spLocks noGrp="1"/>
          </p:cNvSpPr>
          <p:nvPr>
            <p:ph type="ftr" idx="1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0d36f9a63_5_149: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0d36f9a63_5_149: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0" name="Google Shape;180;g1f0d36f9a63_5_149: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13</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D14813AB-B7C9-1DB2-DB59-7873D1FF7679}"/>
              </a:ext>
            </a:extLst>
          </p:cNvPr>
          <p:cNvSpPr>
            <a:spLocks noGrp="1"/>
          </p:cNvSpPr>
          <p:nvPr>
            <p:ph type="ftr" idx="1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0d36f9a63_5_157: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0d36f9a63_5_157: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0" name="Google Shape;190;g1f0d36f9a63_5_157: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14</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D14DB211-DB8F-44B4-1D6B-A1C3BC804388}"/>
              </a:ext>
            </a:extLst>
          </p:cNvPr>
          <p:cNvSpPr>
            <a:spLocks noGrp="1"/>
          </p:cNvSpPr>
          <p:nvPr>
            <p:ph type="ftr" idx="1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f0d36f9a63_5_167: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f0d36f9a63_5_167: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9" name="Google Shape;199;g1f0d36f9a63_5_167: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15</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09161ABA-3CB2-38BF-BF07-3604BF257E21}"/>
              </a:ext>
            </a:extLst>
          </p:cNvPr>
          <p:cNvSpPr>
            <a:spLocks noGrp="1"/>
          </p:cNvSpPr>
          <p:nvPr>
            <p:ph type="ftr" idx="11"/>
          </p:nvPr>
        </p:nvSpPr>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0d36f9a63_5_2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0d36f9a63_5_2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08" name="Google Shape;208;g1f0d36f9a63_5_2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16</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01BE32D0-9EA2-8368-27AD-E9643500C3A1}"/>
              </a:ext>
            </a:extLst>
          </p:cNvPr>
          <p:cNvSpPr>
            <a:spLocks noGrp="1"/>
          </p:cNvSpPr>
          <p:nvPr>
            <p:ph type="ftr" idx="11"/>
          </p:nvPr>
        </p:nvSpPr>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f0ebf7a554_1_6: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f0ebf7a554_1_6: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6" name="Google Shape;216;g1f0ebf7a554_1_6: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17</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0DABF29E-AF2A-0C70-8274-472BD1D5E29C}"/>
              </a:ext>
            </a:extLst>
          </p:cNvPr>
          <p:cNvSpPr>
            <a:spLocks noGrp="1"/>
          </p:cNvSpPr>
          <p:nvPr>
            <p:ph type="ftr" idx="11"/>
          </p:nvPr>
        </p:nvSpPr>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0d36f9a63_5_175: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0d36f9a63_5_175: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5" name="Google Shape;225;g1f0d36f9a63_5_175: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18</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B1B859E8-2BC4-0185-E225-ED72B628AB4B}"/>
              </a:ext>
            </a:extLst>
          </p:cNvPr>
          <p:cNvSpPr>
            <a:spLocks noGrp="1"/>
          </p:cNvSpPr>
          <p:nvPr>
            <p:ph type="ftr" idx="1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0d36f9a63_5_45: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0d36f9a63_5_45: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une fois que l’infrastructure réseau est créer, on peut mettre en place de sservices réseau comme DNS, active directory… </a:t>
            </a:r>
            <a:endParaRPr/>
          </a:p>
          <a:p>
            <a:pPr marL="0" lvl="0" indent="0" algn="l" rtl="0">
              <a:spcBef>
                <a:spcPts val="0"/>
              </a:spcBef>
              <a:spcAft>
                <a:spcPts val="0"/>
              </a:spcAft>
              <a:buNone/>
            </a:pPr>
            <a:r>
              <a:rPr lang="fr-FR"/>
              <a:t>pour permettre au users du réseau de pouvoir exercer leur travail dans de bonne conditions…nous avons installé les services…</a:t>
            </a:r>
            <a:endParaRPr/>
          </a:p>
        </p:txBody>
      </p:sp>
      <p:sp>
        <p:nvSpPr>
          <p:cNvPr id="234" name="Google Shape;234;g1f0d36f9a63_5_45: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19</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408C1B3D-7FAD-7AB7-C25B-C974E539C096}"/>
              </a:ext>
            </a:extLst>
          </p:cNvPr>
          <p:cNvSpPr>
            <a:spLocks noGrp="1"/>
          </p:cNvSpPr>
          <p:nvPr>
            <p:ph type="ftr" idx="11"/>
          </p:nvPr>
        </p:nvSpPr>
        <p:spPr/>
        <p:txBody>
          <a:bodyP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0d36f9a63_3_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0d36f9a63_3_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4" name="Google Shape;84;g1f0d36f9a63_3_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2</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31D073E3-2BE8-6142-4F44-FC88323BB6E5}"/>
              </a:ext>
            </a:extLst>
          </p:cNvPr>
          <p:cNvSpPr>
            <a:spLocks noGrp="1"/>
          </p:cNvSpPr>
          <p:nvPr>
            <p:ph type="ftr" idx="1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f0d36f9a63_5_19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f0d36f9a63_5_19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comme annuaire téléphonique, == &gt; mapper des demandes de noms en adresses IP, en demandant à quel serveur l’utilisateur va communiquer</a:t>
            </a:r>
            <a:endParaRPr/>
          </a:p>
        </p:txBody>
      </p:sp>
      <p:sp>
        <p:nvSpPr>
          <p:cNvPr id="242" name="Google Shape;242;g1f0d36f9a63_5_19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20</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3AC8A672-4607-93D3-AD30-D9424B2E75A7}"/>
              </a:ext>
            </a:extLst>
          </p:cNvPr>
          <p:cNvSpPr>
            <a:spLocks noGrp="1"/>
          </p:cNvSpPr>
          <p:nvPr>
            <p:ph type="ftr" idx="11"/>
          </p:nvPr>
        </p:nvSpPr>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0d36f9a63_5_198: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0d36f9a63_5_198: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Active Directory (AD) est une base de données et un ensemble de services qui permettent de mettre en lien les utilisateurs avec les ressources réseau dont ils ont besoin pour mener à bien leurs missions. </a:t>
            </a:r>
            <a:endParaRPr/>
          </a:p>
          <a:p>
            <a:pPr marL="0" lvl="0" indent="0" algn="l" rtl="0">
              <a:spcBef>
                <a:spcPts val="0"/>
              </a:spcBef>
              <a:spcAft>
                <a:spcPts val="0"/>
              </a:spcAft>
              <a:buNone/>
            </a:pPr>
            <a:r>
              <a:rPr lang="fr-FR"/>
              <a:t>nécéssite DNS. On peut créer des stratégie de groupe. Ds notre cas, on a crée des OU </a:t>
            </a:r>
            <a:endParaRPr/>
          </a:p>
        </p:txBody>
      </p:sp>
      <p:sp>
        <p:nvSpPr>
          <p:cNvPr id="250" name="Google Shape;250;g1f0d36f9a63_5_198: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21</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67C133BF-C582-4B38-3D9E-9AA033C23D5D}"/>
              </a:ext>
            </a:extLst>
          </p:cNvPr>
          <p:cNvSpPr>
            <a:spLocks noGrp="1"/>
          </p:cNvSpPr>
          <p:nvPr>
            <p:ph type="ftr" idx="11"/>
          </p:nvPr>
        </p:nvSpPr>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0d36f9a63_5_207: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0d36f9a63_5_207: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serveur d’authentification AAA. </a:t>
            </a:r>
            <a:endParaRPr/>
          </a:p>
          <a:p>
            <a:pPr marL="0" lvl="0" indent="0" algn="l" rtl="0">
              <a:spcBef>
                <a:spcPts val="0"/>
              </a:spcBef>
              <a:spcAft>
                <a:spcPts val="0"/>
              </a:spcAft>
              <a:buNone/>
            </a:pPr>
            <a:r>
              <a:rPr lang="fr-FR"/>
              <a:t>AAA : Authentication, Authorization, Accounting traduction ⇒ Authentification, Autorisation et Traçabilité</a:t>
            </a:r>
            <a:endParaRPr/>
          </a:p>
          <a:p>
            <a:pPr marL="0" lvl="0" indent="0" algn="l" rtl="0">
              <a:spcBef>
                <a:spcPts val="0"/>
              </a:spcBef>
              <a:spcAft>
                <a:spcPts val="0"/>
              </a:spcAft>
              <a:buNone/>
            </a:pPr>
            <a:r>
              <a:rPr lang="fr-FR"/>
              <a:t>pour authentifier l’accès des utilisateurs au réseau : fonctionne généralement avec un serveur d’annuaire : AD</a:t>
            </a:r>
            <a:endParaRPr/>
          </a:p>
          <a:p>
            <a:pPr marL="0" lvl="0" indent="0" algn="l" rtl="0">
              <a:spcBef>
                <a:spcPts val="0"/>
              </a:spcBef>
              <a:spcAft>
                <a:spcPts val="0"/>
              </a:spcAft>
              <a:buNone/>
            </a:pPr>
            <a:r>
              <a:rPr lang="fr-FR"/>
              <a:t>Radius peut stocker les identités</a:t>
            </a:r>
            <a:endParaRPr/>
          </a:p>
          <a:p>
            <a:pPr marL="0" lvl="0" indent="0" algn="l" rtl="0">
              <a:spcBef>
                <a:spcPts val="0"/>
              </a:spcBef>
              <a:spcAft>
                <a:spcPts val="0"/>
              </a:spcAft>
              <a:buNone/>
            </a:pPr>
            <a:endParaRPr/>
          </a:p>
        </p:txBody>
      </p:sp>
      <p:sp>
        <p:nvSpPr>
          <p:cNvPr id="258" name="Google Shape;258;g1f0d36f9a63_5_207: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22</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B2D6CCAA-6F74-F542-A8ED-3BAC08950D8B}"/>
              </a:ext>
            </a:extLst>
          </p:cNvPr>
          <p:cNvSpPr>
            <a:spLocks noGrp="1"/>
          </p:cNvSpPr>
          <p:nvPr>
            <p:ph type="ftr" idx="11"/>
          </p:nvPr>
        </p:nvSpPr>
        <p:spPr/>
        <p:txBody>
          <a:bodyPr/>
          <a:lstStyle/>
          <a:p>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0d36f9a63_5_216: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0d36f9a63_5_216: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6" name="Google Shape;266;g1f0d36f9a63_5_216: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23</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1E0F16DB-C0F2-2823-9CF4-8A84680A8355}"/>
              </a:ext>
            </a:extLst>
          </p:cNvPr>
          <p:cNvSpPr>
            <a:spLocks noGrp="1"/>
          </p:cNvSpPr>
          <p:nvPr>
            <p:ph type="ftr" idx="1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0d36f9a63_5_5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0d36f9a63_5_5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74" name="Google Shape;274;g1f0d36f9a63_5_5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24</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71BC3168-84CB-0984-C6E4-D4BF07BBF32F}"/>
              </a:ext>
            </a:extLst>
          </p:cNvPr>
          <p:cNvSpPr>
            <a:spLocks noGrp="1"/>
          </p:cNvSpPr>
          <p:nvPr>
            <p:ph type="ftr" idx="1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0d36f9a63_5_228: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0d36f9a63_5_228: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dirty="0"/>
              <a:t>On a donc configuré le MTA, MDA, et MSA</a:t>
            </a:r>
            <a:endParaRPr dirty="0"/>
          </a:p>
          <a:p>
            <a:pPr marL="0" lvl="0" indent="0" algn="l" rtl="0">
              <a:spcBef>
                <a:spcPts val="0"/>
              </a:spcBef>
              <a:spcAft>
                <a:spcPts val="0"/>
              </a:spcAft>
              <a:buNone/>
            </a:pPr>
            <a:r>
              <a:rPr lang="fr-FR" dirty="0"/>
              <a:t>MTA : Mail </a:t>
            </a:r>
            <a:r>
              <a:rPr lang="fr-FR" dirty="0" err="1"/>
              <a:t>transfer</a:t>
            </a:r>
            <a:r>
              <a:rPr lang="fr-FR" dirty="0"/>
              <a:t> Agent</a:t>
            </a:r>
          </a:p>
          <a:p>
            <a:pPr marL="0" lvl="0" indent="0" algn="l" rtl="0">
              <a:spcBef>
                <a:spcPts val="0"/>
              </a:spcBef>
              <a:spcAft>
                <a:spcPts val="0"/>
              </a:spcAft>
              <a:buNone/>
            </a:pPr>
            <a:r>
              <a:rPr lang="fr-FR" dirty="0"/>
              <a:t>MSA :Mail </a:t>
            </a:r>
            <a:r>
              <a:rPr lang="fr-FR" dirty="0" err="1"/>
              <a:t>submission</a:t>
            </a:r>
            <a:r>
              <a:rPr lang="fr-FR" dirty="0"/>
              <a:t> agent</a:t>
            </a:r>
          </a:p>
          <a:p>
            <a:pPr marL="0" lvl="0" indent="0" algn="l" rtl="0">
              <a:spcBef>
                <a:spcPts val="0"/>
              </a:spcBef>
              <a:spcAft>
                <a:spcPts val="0"/>
              </a:spcAft>
              <a:buNone/>
            </a:pPr>
            <a:r>
              <a:rPr lang="fr-FR" dirty="0"/>
              <a:t>SMTP : Simple mail </a:t>
            </a:r>
            <a:r>
              <a:rPr lang="fr-FR" dirty="0" err="1"/>
              <a:t>transfer</a:t>
            </a:r>
            <a:r>
              <a:rPr lang="fr-FR" dirty="0"/>
              <a:t> </a:t>
            </a:r>
            <a:r>
              <a:rPr lang="fr-FR" dirty="0" err="1"/>
              <a:t>protocol</a:t>
            </a:r>
            <a:endParaRPr dirty="0"/>
          </a:p>
          <a:p>
            <a:pPr marL="0" lvl="0" indent="0" algn="l" rtl="0">
              <a:spcBef>
                <a:spcPts val="0"/>
              </a:spcBef>
              <a:spcAft>
                <a:spcPts val="0"/>
              </a:spcAft>
              <a:buNone/>
            </a:pPr>
            <a:r>
              <a:rPr lang="fr-FR" dirty="0"/>
              <a:t>MDA : Mail </a:t>
            </a:r>
            <a:r>
              <a:rPr lang="fr-FR" dirty="0" err="1"/>
              <a:t>delivery</a:t>
            </a:r>
            <a:r>
              <a:rPr lang="fr-FR" dirty="0"/>
              <a:t> agent</a:t>
            </a:r>
            <a:endParaRPr dirty="0"/>
          </a:p>
          <a:p>
            <a:pPr marL="0" lvl="0" indent="0" algn="l" rtl="0">
              <a:spcBef>
                <a:spcPts val="0"/>
              </a:spcBef>
              <a:spcAft>
                <a:spcPts val="0"/>
              </a:spcAft>
              <a:buNone/>
            </a:pPr>
            <a:endParaRPr dirty="0"/>
          </a:p>
        </p:txBody>
      </p:sp>
      <p:sp>
        <p:nvSpPr>
          <p:cNvPr id="282" name="Google Shape;282;g1f0d36f9a63_5_228: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25</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8DBD4862-5D8D-466C-18A4-620DF154A669}"/>
              </a:ext>
            </a:extLst>
          </p:cNvPr>
          <p:cNvSpPr>
            <a:spLocks noGrp="1"/>
          </p:cNvSpPr>
          <p:nvPr>
            <p:ph type="ftr" idx="11"/>
          </p:nvPr>
        </p:nvSpPr>
        <p:spPr/>
        <p:txBody>
          <a:bodyPr/>
          <a:lstStyle/>
          <a:p>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f0d36f9a63_5_236: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f0d36f9a63_5_236: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nextcloud: cloud en ligne permettant le stockage de donnée en local =&gt; meilleure gestion des donnée et confidentialité de celles-ci</a:t>
            </a:r>
            <a:endParaRPr/>
          </a:p>
        </p:txBody>
      </p:sp>
      <p:sp>
        <p:nvSpPr>
          <p:cNvPr id="291" name="Google Shape;291;g1f0d36f9a63_5_236: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26</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A4D7C309-C22D-D792-24ED-94D5C4CF13DB}"/>
              </a:ext>
            </a:extLst>
          </p:cNvPr>
          <p:cNvSpPr>
            <a:spLocks noGrp="1"/>
          </p:cNvSpPr>
          <p:nvPr>
            <p:ph type="ftr" idx="11"/>
          </p:nvPr>
        </p:nvSpPr>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f0d36f9a63_5_6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f0d36f9a63_5_6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9" name="Google Shape;299;g1f0d36f9a63_5_6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28</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42640967-A3B2-3DF7-71EE-256376E47F61}"/>
              </a:ext>
            </a:extLst>
          </p:cNvPr>
          <p:cNvSpPr>
            <a:spLocks noGrp="1"/>
          </p:cNvSpPr>
          <p:nvPr>
            <p:ph type="ftr" idx="11"/>
          </p:nvPr>
        </p:nvSpPr>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f0ebf7a554_0_0: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f0ebf7a554_0_0: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7" name="Google Shape;307;g1f0ebf7a554_0_0: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29</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6FE29951-16D7-B235-475D-2E9048352D67}"/>
              </a:ext>
            </a:extLst>
          </p:cNvPr>
          <p:cNvSpPr>
            <a:spLocks noGrp="1"/>
          </p:cNvSpPr>
          <p:nvPr>
            <p:ph type="ftr" idx="11"/>
          </p:nvPr>
        </p:nvSpPr>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0ebf7a554_0_7: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0ebf7a554_0_7: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315" name="Google Shape;315;g1f0ebf7a554_0_7: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30</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BA84DE38-8820-6945-565B-17596D24BB17}"/>
              </a:ext>
            </a:extLst>
          </p:cNvPr>
          <p:cNvSpPr>
            <a:spLocks noGrp="1"/>
          </p:cNvSpPr>
          <p:nvPr>
            <p:ph type="ftr" idx="1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f0d36f9a63_5_10: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f0d36f9a63_5_10: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2" name="Google Shape;92;g1f0d36f9a63_5_10: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10CDDB3D-1C68-DE58-2512-F8CA348388B0}"/>
              </a:ext>
            </a:extLst>
          </p:cNvPr>
          <p:cNvSpPr>
            <a:spLocks noGrp="1"/>
          </p:cNvSpPr>
          <p:nvPr>
            <p:ph type="ftr" idx="1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0ebf7a554_0_1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0ebf7a554_0_1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3" name="Google Shape;323;g1f0ebf7a554_0_1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31</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177EC8B2-0B48-2E2C-6A4B-5ECD64D0C83C}"/>
              </a:ext>
            </a:extLst>
          </p:cNvPr>
          <p:cNvSpPr>
            <a:spLocks noGrp="1"/>
          </p:cNvSpPr>
          <p:nvPr>
            <p:ph type="ftr" idx="11"/>
          </p:nvPr>
        </p:nvSpPr>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0ebf7a554_0_2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0ebf7a554_0_2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1" name="Google Shape;331;g1f0ebf7a554_0_2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32</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034B1D08-19AF-6CE4-1D8F-E4F291444B99}"/>
              </a:ext>
            </a:extLst>
          </p:cNvPr>
          <p:cNvSpPr>
            <a:spLocks noGrp="1"/>
          </p:cNvSpPr>
          <p:nvPr>
            <p:ph type="ftr" idx="11"/>
          </p:nvPr>
        </p:nvSpPr>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0d36f9a63_5_68: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0d36f9a63_5_68: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a:t>piste de sécurisation : </a:t>
            </a:r>
            <a:endParaRPr/>
          </a:p>
          <a:p>
            <a:pPr marL="0" lvl="0" indent="0" algn="l" rtl="0">
              <a:spcBef>
                <a:spcPts val="0"/>
              </a:spcBef>
              <a:spcAft>
                <a:spcPts val="0"/>
              </a:spcAft>
              <a:buNone/>
            </a:pPr>
            <a:r>
              <a:rPr lang="fr-FR"/>
              <a:t>politique globale de sécurité : complexité des mdp, controle des accès, </a:t>
            </a:r>
            <a:r>
              <a:rPr lang="fr-FR">
                <a:solidFill>
                  <a:schemeClr val="dk1"/>
                </a:solidFill>
              </a:rPr>
              <a:t>empêcher accès ssh aux appareils, filtrage adresse mac, DHCP Snooping, Contrôle des ports, changer le vlan natif de 1 à X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39" name="Google Shape;339;g1f0d36f9a63_5_68: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33</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FDE7CD2B-BC46-9EC9-2CD5-726224E3EC8F}"/>
              </a:ext>
            </a:extLst>
          </p:cNvPr>
          <p:cNvSpPr>
            <a:spLocks noGrp="1"/>
          </p:cNvSpPr>
          <p:nvPr>
            <p:ph type="ftr" idx="11"/>
          </p:nvPr>
        </p:nvSpPr>
        <p:spPr/>
        <p:txBody>
          <a:bodyPr/>
          <a:lstStyle/>
          <a:p>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f0d36f9a63_5_249: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f0d36f9a63_5_249: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9" name="Google Shape;349;g1f0d36f9a63_5_249: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34</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72E7D8CC-323B-6805-955D-309BEADD4581}"/>
              </a:ext>
            </a:extLst>
          </p:cNvPr>
          <p:cNvSpPr>
            <a:spLocks noGrp="1"/>
          </p:cNvSpPr>
          <p:nvPr>
            <p:ph type="ftr" idx="11"/>
          </p:nvPr>
        </p:nvSpPr>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f0d36f9a63_5_31: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f0d36f9a63_5_31: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0" name="Google Shape;100;g1f0d36f9a63_5_31: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4</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1D4AECE6-0A77-86B5-F316-E98960773BDB}"/>
              </a:ext>
            </a:extLst>
          </p:cNvPr>
          <p:cNvSpPr>
            <a:spLocks noGrp="1"/>
          </p:cNvSpPr>
          <p:nvPr>
            <p:ph type="ftr" idx="1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f0d36f9a63_5_75: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f0d36f9a63_5_75: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8" name="Google Shape;108;g1f0d36f9a63_5_75: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5</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250FFF15-3031-798C-1C51-48FDA2BDCD2F}"/>
              </a:ext>
            </a:extLst>
          </p:cNvPr>
          <p:cNvSpPr>
            <a:spLocks noGrp="1"/>
          </p:cNvSpPr>
          <p:nvPr>
            <p:ph type="ftr" idx="1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f0d36f9a63_5_17: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f0d36f9a63_5_17: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7" name="Google Shape;117;g1f0d36f9a63_5_17: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6</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8432BCAD-0196-918A-675F-BE42547B007E}"/>
              </a:ext>
            </a:extLst>
          </p:cNvPr>
          <p:cNvSpPr>
            <a:spLocks noGrp="1"/>
          </p:cNvSpPr>
          <p:nvPr>
            <p:ph type="ftr" idx="11"/>
          </p:nvPr>
        </p:nvSpPr>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f0d36f9a63_5_8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f0d36f9a63_5_8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5" name="Google Shape;125;g1f0d36f9a63_5_8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7</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71D9B444-12CB-8CC9-CA4E-17DC9DAAB31D}"/>
              </a:ext>
            </a:extLst>
          </p:cNvPr>
          <p:cNvSpPr>
            <a:spLocks noGrp="1"/>
          </p:cNvSpPr>
          <p:nvPr>
            <p:ph type="ftr" idx="1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f0d36f9a63_5_93: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f0d36f9a63_5_93: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4" name="Google Shape;134;g1f0d36f9a63_5_93: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8</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8F372A97-9B7B-FE43-70B3-D2BE23F593BF}"/>
              </a:ext>
            </a:extLst>
          </p:cNvPr>
          <p:cNvSpPr>
            <a:spLocks noGrp="1"/>
          </p:cNvSpPr>
          <p:nvPr>
            <p:ph type="ftr" idx="1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f0d36f9a63_5_114:notes"/>
          <p:cNvSpPr>
            <a:spLocks noGrp="1" noRot="1" noChangeAspect="1"/>
          </p:cNvSpPr>
          <p:nvPr>
            <p:ph type="sldImg" idx="2"/>
          </p:nvPr>
        </p:nvSpPr>
        <p:spPr>
          <a:xfrm>
            <a:off x="457200" y="1117600"/>
            <a:ext cx="6643688" cy="37385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f0d36f9a63_5_114:notes"/>
          <p:cNvSpPr txBox="1">
            <a:spLocks noGrp="1"/>
          </p:cNvSpPr>
          <p:nvPr>
            <p:ph type="body" idx="1"/>
          </p:nvPr>
        </p:nvSpPr>
        <p:spPr>
          <a:xfrm>
            <a:off x="1044000" y="5096520"/>
            <a:ext cx="5471700" cy="448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3" name="Google Shape;143;g1f0d36f9a63_5_114:notes"/>
          <p:cNvSpPr txBox="1">
            <a:spLocks noGrp="1"/>
          </p:cNvSpPr>
          <p:nvPr>
            <p:ph type="sldNum" idx="12"/>
          </p:nvPr>
        </p:nvSpPr>
        <p:spPr>
          <a:xfrm>
            <a:off x="4231440" y="9833400"/>
            <a:ext cx="2968200" cy="4983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fr-FR"/>
              <a:t>9</a:t>
            </a:fld>
            <a:r>
              <a:rPr lang="fr-FR"/>
              <a:t> </a:t>
            </a:r>
            <a:endParaRPr>
              <a:solidFill>
                <a:srgbClr val="000000"/>
              </a:solidFill>
              <a:latin typeface="Times New Roman"/>
              <a:ea typeface="Times New Roman"/>
              <a:cs typeface="Times New Roman"/>
              <a:sym typeface="Times New Roman"/>
            </a:endParaRPr>
          </a:p>
        </p:txBody>
      </p:sp>
      <p:sp>
        <p:nvSpPr>
          <p:cNvPr id="2" name="Espace réservé du pied de page 1">
            <a:extLst>
              <a:ext uri="{FF2B5EF4-FFF2-40B4-BE49-F238E27FC236}">
                <a16:creationId xmlns:a16="http://schemas.microsoft.com/office/drawing/2014/main" id="{8B033D24-E564-9946-70EE-B2A978CE2A56}"/>
              </a:ext>
            </a:extLst>
          </p:cNvPr>
          <p:cNvSpPr>
            <a:spLocks noGrp="1"/>
          </p:cNvSpPr>
          <p:nvPr>
            <p:ph type="ftr" idx="1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2"/>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2"/>
          <p:cNvSpPr txBox="1">
            <a:spLocks noGrp="1"/>
          </p:cNvSpPr>
          <p:nvPr>
            <p:ph type="body" idx="3"/>
          </p:nvPr>
        </p:nvSpPr>
        <p:spPr>
          <a:xfrm>
            <a:off x="504000" y="304452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2"/>
          <p:cNvSpPr txBox="1">
            <a:spLocks noGrp="1"/>
          </p:cNvSpPr>
          <p:nvPr>
            <p:ph type="body" idx="4"/>
          </p:nvPr>
        </p:nvSpPr>
        <p:spPr>
          <a:xfrm>
            <a:off x="5152680" y="304452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3"/>
          <p:cNvSpPr txBox="1">
            <a:spLocks noGrp="1"/>
          </p:cNvSpPr>
          <p:nvPr>
            <p:ph type="body" idx="1"/>
          </p:nvPr>
        </p:nvSpPr>
        <p:spPr>
          <a:xfrm>
            <a:off x="504000" y="132660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9" name="Google Shape;59;p13"/>
          <p:cNvSpPr txBox="1">
            <a:spLocks noGrp="1"/>
          </p:cNvSpPr>
          <p:nvPr>
            <p:ph type="body" idx="2"/>
          </p:nvPr>
        </p:nvSpPr>
        <p:spPr>
          <a:xfrm>
            <a:off x="3571560" y="132660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0" name="Google Shape;60;p13"/>
          <p:cNvSpPr txBox="1">
            <a:spLocks noGrp="1"/>
          </p:cNvSpPr>
          <p:nvPr>
            <p:ph type="body" idx="3"/>
          </p:nvPr>
        </p:nvSpPr>
        <p:spPr>
          <a:xfrm>
            <a:off x="6639120" y="132660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1" name="Google Shape;61;p13"/>
          <p:cNvSpPr txBox="1">
            <a:spLocks noGrp="1"/>
          </p:cNvSpPr>
          <p:nvPr>
            <p:ph type="body" idx="4"/>
          </p:nvPr>
        </p:nvSpPr>
        <p:spPr>
          <a:xfrm>
            <a:off x="504000" y="304452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13"/>
          <p:cNvSpPr txBox="1">
            <a:spLocks noGrp="1"/>
          </p:cNvSpPr>
          <p:nvPr>
            <p:ph type="body" idx="5"/>
          </p:nvPr>
        </p:nvSpPr>
        <p:spPr>
          <a:xfrm>
            <a:off x="3571560" y="304452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13"/>
          <p:cNvSpPr txBox="1">
            <a:spLocks noGrp="1"/>
          </p:cNvSpPr>
          <p:nvPr>
            <p:ph type="body" idx="6"/>
          </p:nvPr>
        </p:nvSpPr>
        <p:spPr>
          <a:xfrm>
            <a:off x="6639120" y="3044520"/>
            <a:ext cx="292104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504000" y="1326600"/>
            <a:ext cx="9072000" cy="328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504000" y="1326600"/>
            <a:ext cx="4426920" cy="328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
          <p:cNvSpPr txBox="1">
            <a:spLocks noGrp="1"/>
          </p:cNvSpPr>
          <p:nvPr>
            <p:ph type="body" idx="2"/>
          </p:nvPr>
        </p:nvSpPr>
        <p:spPr>
          <a:xfrm>
            <a:off x="5152680" y="1326600"/>
            <a:ext cx="4426920" cy="328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504000" y="226080"/>
            <a:ext cx="9072000" cy="43884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8"/>
          <p:cNvSpPr txBox="1">
            <a:spLocks noGrp="1"/>
          </p:cNvSpPr>
          <p:nvPr>
            <p:ph type="body" idx="2"/>
          </p:nvPr>
        </p:nvSpPr>
        <p:spPr>
          <a:xfrm>
            <a:off x="5152680" y="1326600"/>
            <a:ext cx="4426920" cy="328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8"/>
          <p:cNvSpPr txBox="1">
            <a:spLocks noGrp="1"/>
          </p:cNvSpPr>
          <p:nvPr>
            <p:ph type="body" idx="3"/>
          </p:nvPr>
        </p:nvSpPr>
        <p:spPr>
          <a:xfrm>
            <a:off x="504000" y="304452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504000" y="1326600"/>
            <a:ext cx="4426920" cy="3288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9"/>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9"/>
          <p:cNvSpPr txBox="1">
            <a:spLocks noGrp="1"/>
          </p:cNvSpPr>
          <p:nvPr>
            <p:ph type="body" idx="3"/>
          </p:nvPr>
        </p:nvSpPr>
        <p:spPr>
          <a:xfrm>
            <a:off x="5152680" y="304452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0"/>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5" name="Google Shape;45;p10"/>
          <p:cNvSpPr txBox="1">
            <a:spLocks noGrp="1"/>
          </p:cNvSpPr>
          <p:nvPr>
            <p:ph type="body" idx="3"/>
          </p:nvPr>
        </p:nvSpPr>
        <p:spPr>
          <a:xfrm>
            <a:off x="504000" y="3044520"/>
            <a:ext cx="907200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body" idx="1"/>
          </p:nvPr>
        </p:nvSpPr>
        <p:spPr>
          <a:xfrm>
            <a:off x="504000" y="1326600"/>
            <a:ext cx="907200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1"/>
          <p:cNvSpPr txBox="1">
            <a:spLocks noGrp="1"/>
          </p:cNvSpPr>
          <p:nvPr>
            <p:ph type="body" idx="2"/>
          </p:nvPr>
        </p:nvSpPr>
        <p:spPr>
          <a:xfrm>
            <a:off x="504000" y="3044520"/>
            <a:ext cx="9072000" cy="15685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p:nvPr/>
        </p:nvSpPr>
        <p:spPr>
          <a:xfrm>
            <a:off x="0" y="3780000"/>
            <a:ext cx="10080000" cy="18900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4472C4"/>
          </a:solidFill>
          <a:ln>
            <a:noFill/>
          </a:ln>
          <a:effectLst>
            <a:outerShdw dist="36000" dir="16200000">
              <a:srgbClr val="F49100"/>
            </a:outerShdw>
          </a:effectLst>
        </p:spPr>
      </p:sp>
      <p:sp>
        <p:nvSpPr>
          <p:cNvPr id="11" name="Google Shape;11;p1"/>
          <p:cNvSpPr txBox="1">
            <a:spLocks noGrp="1"/>
          </p:cNvSpPr>
          <p:nvPr>
            <p:ph type="dt" idx="10"/>
          </p:nvPr>
        </p:nvSpPr>
        <p:spPr>
          <a:xfrm>
            <a:off x="450000" y="5130000"/>
            <a:ext cx="2340000" cy="45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2" name="Google Shape;12;p1"/>
          <p:cNvSpPr txBox="1">
            <a:spLocks noGrp="1"/>
          </p:cNvSpPr>
          <p:nvPr>
            <p:ph type="ftr" idx="11"/>
          </p:nvPr>
        </p:nvSpPr>
        <p:spPr>
          <a:xfrm>
            <a:off x="3420000" y="5130000"/>
            <a:ext cx="3240000" cy="450000"/>
          </a:xfrm>
          <a:prstGeom prst="rect">
            <a:avLst/>
          </a:prstGeom>
          <a:noFill/>
          <a:ln>
            <a:noFill/>
          </a:ln>
        </p:spPr>
        <p:txBody>
          <a:bodyPr spcFirstLastPara="1" wrap="square" lIns="0" tIns="0" rIns="0" bIns="0" anchor="t" anchorCtr="1">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3" name="Google Shape;13;p1"/>
          <p:cNvSpPr txBox="1">
            <a:spLocks noGrp="1"/>
          </p:cNvSpPr>
          <p:nvPr>
            <p:ph type="sldNum" idx="12"/>
          </p:nvPr>
        </p:nvSpPr>
        <p:spPr>
          <a:xfrm>
            <a:off x="7200000" y="5130000"/>
            <a:ext cx="2340000" cy="45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buNone/>
              <a:defRPr sz="2400" b="0" i="0" u="none" strike="noStrike" cap="none">
                <a:solidFill>
                  <a:srgbClr val="DBF5F9"/>
                </a:solidFill>
                <a:latin typeface="Arial"/>
                <a:ea typeface="Arial"/>
                <a:cs typeface="Arial"/>
                <a:sym typeface="Arial"/>
              </a:defRPr>
            </a:lvl1pPr>
            <a:lvl2pPr marL="0" marR="0" lvl="1" indent="0" algn="r" rtl="0">
              <a:lnSpc>
                <a:spcPct val="100000"/>
              </a:lnSpc>
              <a:spcBef>
                <a:spcPts val="0"/>
              </a:spcBef>
              <a:buNone/>
              <a:defRPr sz="2400" b="0" i="0" u="none" strike="noStrike" cap="none">
                <a:solidFill>
                  <a:srgbClr val="DBF5F9"/>
                </a:solidFill>
                <a:latin typeface="Arial"/>
                <a:ea typeface="Arial"/>
                <a:cs typeface="Arial"/>
                <a:sym typeface="Arial"/>
              </a:defRPr>
            </a:lvl2pPr>
            <a:lvl3pPr marL="0" marR="0" lvl="2" indent="0" algn="r" rtl="0">
              <a:lnSpc>
                <a:spcPct val="100000"/>
              </a:lnSpc>
              <a:spcBef>
                <a:spcPts val="0"/>
              </a:spcBef>
              <a:buNone/>
              <a:defRPr sz="2400" b="0" i="0" u="none" strike="noStrike" cap="none">
                <a:solidFill>
                  <a:srgbClr val="DBF5F9"/>
                </a:solidFill>
                <a:latin typeface="Arial"/>
                <a:ea typeface="Arial"/>
                <a:cs typeface="Arial"/>
                <a:sym typeface="Arial"/>
              </a:defRPr>
            </a:lvl3pPr>
            <a:lvl4pPr marL="0" marR="0" lvl="3" indent="0" algn="r" rtl="0">
              <a:lnSpc>
                <a:spcPct val="100000"/>
              </a:lnSpc>
              <a:spcBef>
                <a:spcPts val="0"/>
              </a:spcBef>
              <a:buNone/>
              <a:defRPr sz="2400" b="0" i="0" u="none" strike="noStrike" cap="none">
                <a:solidFill>
                  <a:srgbClr val="DBF5F9"/>
                </a:solidFill>
                <a:latin typeface="Arial"/>
                <a:ea typeface="Arial"/>
                <a:cs typeface="Arial"/>
                <a:sym typeface="Arial"/>
              </a:defRPr>
            </a:lvl4pPr>
            <a:lvl5pPr marL="0" marR="0" lvl="4" indent="0" algn="r" rtl="0">
              <a:lnSpc>
                <a:spcPct val="100000"/>
              </a:lnSpc>
              <a:spcBef>
                <a:spcPts val="0"/>
              </a:spcBef>
              <a:buNone/>
              <a:defRPr sz="2400" b="0" i="0" u="none" strike="noStrike" cap="none">
                <a:solidFill>
                  <a:srgbClr val="DBF5F9"/>
                </a:solidFill>
                <a:latin typeface="Arial"/>
                <a:ea typeface="Arial"/>
                <a:cs typeface="Arial"/>
                <a:sym typeface="Arial"/>
              </a:defRPr>
            </a:lvl5pPr>
            <a:lvl6pPr marL="0" marR="0" lvl="5" indent="0" algn="r" rtl="0">
              <a:lnSpc>
                <a:spcPct val="100000"/>
              </a:lnSpc>
              <a:spcBef>
                <a:spcPts val="0"/>
              </a:spcBef>
              <a:buNone/>
              <a:defRPr sz="2400" b="0" i="0" u="none" strike="noStrike" cap="none">
                <a:solidFill>
                  <a:srgbClr val="DBF5F9"/>
                </a:solidFill>
                <a:latin typeface="Arial"/>
                <a:ea typeface="Arial"/>
                <a:cs typeface="Arial"/>
                <a:sym typeface="Arial"/>
              </a:defRPr>
            </a:lvl6pPr>
            <a:lvl7pPr marL="0" marR="0" lvl="6" indent="0" algn="r" rtl="0">
              <a:lnSpc>
                <a:spcPct val="100000"/>
              </a:lnSpc>
              <a:spcBef>
                <a:spcPts val="0"/>
              </a:spcBef>
              <a:buNone/>
              <a:defRPr sz="2400" b="0" i="0" u="none" strike="noStrike" cap="none">
                <a:solidFill>
                  <a:srgbClr val="DBF5F9"/>
                </a:solidFill>
                <a:latin typeface="Arial"/>
                <a:ea typeface="Arial"/>
                <a:cs typeface="Arial"/>
                <a:sym typeface="Arial"/>
              </a:defRPr>
            </a:lvl7pPr>
            <a:lvl8pPr marL="0" marR="0" lvl="7" indent="0" algn="r" rtl="0">
              <a:lnSpc>
                <a:spcPct val="100000"/>
              </a:lnSpc>
              <a:spcBef>
                <a:spcPts val="0"/>
              </a:spcBef>
              <a:buNone/>
              <a:defRPr sz="2400" b="0" i="0" u="none" strike="noStrike" cap="none">
                <a:solidFill>
                  <a:srgbClr val="DBF5F9"/>
                </a:solidFill>
                <a:latin typeface="Arial"/>
                <a:ea typeface="Arial"/>
                <a:cs typeface="Arial"/>
                <a:sym typeface="Arial"/>
              </a:defRPr>
            </a:lvl8pPr>
            <a:lvl9pPr marL="0" marR="0" lvl="8" indent="0" algn="r" rtl="0">
              <a:lnSpc>
                <a:spcPct val="100000"/>
              </a:lnSpc>
              <a:spcBef>
                <a:spcPts val="0"/>
              </a:spcBef>
              <a:buNone/>
              <a:defRPr sz="2400" b="0" i="0" u="none" strike="noStrike" cap="none">
                <a:solidFill>
                  <a:srgbClr val="DBF5F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r>
              <a:rPr lang="fr-FR"/>
              <a:t> </a:t>
            </a:r>
            <a:endParaRPr>
              <a:solidFill>
                <a:srgbClr val="000000"/>
              </a:solidFill>
              <a:latin typeface="Times New Roman"/>
              <a:ea typeface="Times New Roman"/>
              <a:cs typeface="Times New Roman"/>
              <a:sym typeface="Times New Roman"/>
            </a:endParaRPr>
          </a:p>
        </p:txBody>
      </p:sp>
      <p:sp>
        <p:nvSpPr>
          <p:cNvPr id="14" name="Google Shape;14;p1"/>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Google Shape;15;p1"/>
          <p:cNvSpPr txBox="1">
            <a:spLocks noGrp="1"/>
          </p:cNvSpPr>
          <p:nvPr>
            <p:ph type="body" idx="1"/>
          </p:nvPr>
        </p:nvSpPr>
        <p:spPr>
          <a:xfrm>
            <a:off x="504000" y="1326600"/>
            <a:ext cx="9072000" cy="328860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7158550" y="197625"/>
            <a:ext cx="2543175" cy="1800225"/>
          </a:xfrm>
          <a:prstGeom prst="rect">
            <a:avLst/>
          </a:prstGeom>
          <a:noFill/>
          <a:ln>
            <a:noFill/>
          </a:ln>
        </p:spPr>
      </p:pic>
      <p:pic>
        <p:nvPicPr>
          <p:cNvPr id="73" name="Google Shape;73;p14"/>
          <p:cNvPicPr preferRelativeResize="0"/>
          <p:nvPr/>
        </p:nvPicPr>
        <p:blipFill>
          <a:blip r:embed="rId4">
            <a:alphaModFix/>
          </a:blip>
          <a:stretch>
            <a:fillRect/>
          </a:stretch>
        </p:blipFill>
        <p:spPr>
          <a:xfrm>
            <a:off x="154565" y="48888"/>
            <a:ext cx="4027935" cy="1826000"/>
          </a:xfrm>
          <a:prstGeom prst="rect">
            <a:avLst/>
          </a:prstGeom>
          <a:noFill/>
          <a:ln>
            <a:noFill/>
          </a:ln>
          <a:effectLst>
            <a:outerShdw blurRad="57150" dist="19050" dir="5400000" algn="bl" rotWithShape="0">
              <a:srgbClr val="FFFFFF">
                <a:alpha val="50000"/>
              </a:srgbClr>
            </a:outerShdw>
            <a:reflection endPos="30000" dist="47625" dir="5400000" fadeDir="5400012" sy="-100000" algn="bl" rotWithShape="0"/>
          </a:effectLst>
        </p:spPr>
      </p:pic>
      <p:sp>
        <p:nvSpPr>
          <p:cNvPr id="74" name="Google Shape;74;p14"/>
          <p:cNvSpPr txBox="1"/>
          <p:nvPr/>
        </p:nvSpPr>
        <p:spPr>
          <a:xfrm>
            <a:off x="274200" y="1474675"/>
            <a:ext cx="9532200" cy="2118300"/>
          </a:xfrm>
          <a:prstGeom prst="rect">
            <a:avLst/>
          </a:prstGeom>
          <a:noFill/>
          <a:ln>
            <a:noFill/>
          </a:ln>
        </p:spPr>
        <p:txBody>
          <a:bodyPr spcFirstLastPara="1" wrap="square" lIns="0" tIns="0" rIns="0" bIns="0" anchor="b" anchorCtr="0">
            <a:normAutofit fontScale="92500" lnSpcReduction="20000"/>
          </a:bodyPr>
          <a:lstStyle/>
          <a:p>
            <a:pPr marL="0" marR="0" lvl="0" indent="0" algn="ctr" rtl="0">
              <a:lnSpc>
                <a:spcPct val="100000"/>
              </a:lnSpc>
              <a:spcBef>
                <a:spcPts val="0"/>
              </a:spcBef>
              <a:spcAft>
                <a:spcPts val="0"/>
              </a:spcAft>
              <a:buNone/>
            </a:pPr>
            <a:r>
              <a:rPr lang="fr-FR" sz="4700" b="1">
                <a:solidFill>
                  <a:srgbClr val="092360"/>
                </a:solidFill>
                <a:latin typeface="Montserrat"/>
                <a:ea typeface="Montserrat"/>
                <a:cs typeface="Montserrat"/>
                <a:sym typeface="Montserrat"/>
              </a:rPr>
              <a:t>SAE3.03</a:t>
            </a:r>
            <a:br>
              <a:rPr lang="fr-FR" sz="500" i="0" u="none" strike="noStrike" cap="none">
                <a:solidFill>
                  <a:srgbClr val="092360"/>
                </a:solidFill>
                <a:latin typeface="Montserrat"/>
                <a:ea typeface="Montserrat"/>
                <a:cs typeface="Montserrat"/>
                <a:sym typeface="Montserrat"/>
              </a:rPr>
            </a:br>
            <a:r>
              <a:rPr lang="fr-FR" sz="4700" i="0" u="none" strike="noStrike" cap="none">
                <a:solidFill>
                  <a:srgbClr val="092360"/>
                </a:solidFill>
                <a:latin typeface="Montserrat"/>
                <a:ea typeface="Montserrat"/>
                <a:cs typeface="Montserrat"/>
                <a:sym typeface="Montserrat"/>
              </a:rPr>
              <a:t>Concevoir un</a:t>
            </a:r>
            <a:br>
              <a:rPr lang="fr-FR" sz="500" i="0" u="none" strike="noStrike" cap="none">
                <a:solidFill>
                  <a:srgbClr val="092360"/>
                </a:solidFill>
                <a:latin typeface="Montserrat"/>
                <a:ea typeface="Montserrat"/>
                <a:cs typeface="Montserrat"/>
                <a:sym typeface="Montserrat"/>
              </a:rPr>
            </a:br>
            <a:r>
              <a:rPr lang="fr-FR" sz="500" i="0" u="none" strike="noStrike" cap="none">
                <a:solidFill>
                  <a:srgbClr val="092360"/>
                </a:solidFill>
                <a:latin typeface="Montserrat"/>
                <a:ea typeface="Montserrat"/>
                <a:cs typeface="Montserrat"/>
                <a:sym typeface="Montserrat"/>
              </a:rPr>
              <a:t>		</a:t>
            </a:r>
            <a:r>
              <a:rPr lang="fr-FR" sz="4700" i="0" u="none" strike="noStrike" cap="none">
                <a:solidFill>
                  <a:srgbClr val="092360"/>
                </a:solidFill>
                <a:latin typeface="Montserrat"/>
                <a:ea typeface="Montserrat"/>
                <a:cs typeface="Montserrat"/>
                <a:sym typeface="Montserrat"/>
              </a:rPr>
              <a:t>réseau multi-sites sécurisé			</a:t>
            </a:r>
            <a:endParaRPr sz="4700" i="0" u="none" strike="noStrike" cap="none">
              <a:solidFill>
                <a:srgbClr val="092360"/>
              </a:solidFill>
              <a:latin typeface="Montserrat"/>
              <a:ea typeface="Montserrat"/>
              <a:cs typeface="Montserrat"/>
              <a:sym typeface="Montserrat"/>
            </a:endParaRPr>
          </a:p>
        </p:txBody>
      </p:sp>
      <p:pic>
        <p:nvPicPr>
          <p:cNvPr id="75" name="Google Shape;75;p14"/>
          <p:cNvPicPr preferRelativeResize="0"/>
          <p:nvPr/>
        </p:nvPicPr>
        <p:blipFill rotWithShape="1">
          <a:blip r:embed="rId5">
            <a:alphaModFix/>
          </a:blip>
          <a:srcRect/>
          <a:stretch/>
        </p:blipFill>
        <p:spPr>
          <a:xfrm>
            <a:off x="8327450" y="3890575"/>
            <a:ext cx="1418400" cy="1418400"/>
          </a:xfrm>
          <a:prstGeom prst="rect">
            <a:avLst/>
          </a:prstGeom>
          <a:noFill/>
          <a:ln>
            <a:noFill/>
          </a:ln>
        </p:spPr>
      </p:pic>
      <p:sp>
        <p:nvSpPr>
          <p:cNvPr id="76" name="Google Shape;76;p14"/>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77" name="Google Shape;77;p14"/>
          <p:cNvPicPr preferRelativeResize="0"/>
          <p:nvPr/>
        </p:nvPicPr>
        <p:blipFill>
          <a:blip r:embed="rId6">
            <a:alphaModFix/>
          </a:blip>
          <a:stretch>
            <a:fillRect/>
          </a:stretch>
        </p:blipFill>
        <p:spPr>
          <a:xfrm>
            <a:off x="274199" y="1757250"/>
            <a:ext cx="1230350" cy="841350"/>
          </a:xfrm>
          <a:prstGeom prst="rect">
            <a:avLst/>
          </a:prstGeom>
          <a:noFill/>
          <a:ln>
            <a:noFill/>
          </a:ln>
        </p:spPr>
      </p:pic>
      <p:sp>
        <p:nvSpPr>
          <p:cNvPr id="78" name="Google Shape;78;p14"/>
          <p:cNvSpPr txBox="1"/>
          <p:nvPr/>
        </p:nvSpPr>
        <p:spPr>
          <a:xfrm>
            <a:off x="74563" y="48900"/>
            <a:ext cx="9931500" cy="3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500">
                <a:latin typeface="Montserrat"/>
                <a:ea typeface="Montserrat"/>
                <a:cs typeface="Montserrat"/>
                <a:sym typeface="Montserrat"/>
              </a:rPr>
              <a:t>Etienne PAQUELET - Théo MARCHAND - Julien VADAM - Yanis ZERRAR - Antoine LUCAS</a:t>
            </a:r>
            <a:endParaRPr sz="800">
              <a:latin typeface="Montserrat"/>
              <a:ea typeface="Montserrat"/>
              <a:cs typeface="Montserrat"/>
              <a:sym typeface="Montserrat"/>
            </a:endParaRPr>
          </a:p>
        </p:txBody>
      </p:sp>
      <p:pic>
        <p:nvPicPr>
          <p:cNvPr id="79" name="Google Shape;79;p14"/>
          <p:cNvPicPr preferRelativeResize="0"/>
          <p:nvPr/>
        </p:nvPicPr>
        <p:blipFill>
          <a:blip r:embed="rId7">
            <a:alphaModFix/>
          </a:blip>
          <a:stretch>
            <a:fillRect/>
          </a:stretch>
        </p:blipFill>
        <p:spPr>
          <a:xfrm>
            <a:off x="-583412" y="3730825"/>
            <a:ext cx="2945574" cy="1737889"/>
          </a:xfrm>
          <a:prstGeom prst="rect">
            <a:avLst/>
          </a:prstGeom>
          <a:noFill/>
          <a:ln>
            <a:noFill/>
          </a:ln>
        </p:spPr>
      </p:pic>
      <p:pic>
        <p:nvPicPr>
          <p:cNvPr id="80" name="Google Shape;80;p14"/>
          <p:cNvPicPr preferRelativeResize="0"/>
          <p:nvPr/>
        </p:nvPicPr>
        <p:blipFill>
          <a:blip r:embed="rId8">
            <a:alphaModFix/>
          </a:blip>
          <a:stretch>
            <a:fillRect/>
          </a:stretch>
        </p:blipFill>
        <p:spPr>
          <a:xfrm>
            <a:off x="4123853" y="4001146"/>
            <a:ext cx="1418400" cy="1197252"/>
          </a:xfrm>
          <a:prstGeom prst="rect">
            <a:avLst/>
          </a:prstGeom>
          <a:noFill/>
          <a:ln>
            <a:noFill/>
          </a:ln>
        </p:spPr>
      </p:pic>
      <p:sp>
        <p:nvSpPr>
          <p:cNvPr id="4" name="ZoneTexte 3">
            <a:extLst>
              <a:ext uri="{FF2B5EF4-FFF2-40B4-BE49-F238E27FC236}">
                <a16:creationId xmlns:a16="http://schemas.microsoft.com/office/drawing/2014/main" id="{6A715890-F672-71FA-A0BE-7EDC459E9AD9}"/>
              </a:ext>
            </a:extLst>
          </p:cNvPr>
          <p:cNvSpPr txBox="1"/>
          <p:nvPr/>
        </p:nvSpPr>
        <p:spPr>
          <a:xfrm>
            <a:off x="9559699" y="5163236"/>
            <a:ext cx="284052" cy="307777"/>
          </a:xfrm>
          <a:prstGeom prst="rect">
            <a:avLst/>
          </a:prstGeom>
          <a:noFill/>
        </p:spPr>
        <p:txBody>
          <a:bodyPr wrap="none" rtlCol="0">
            <a:spAutoFit/>
          </a:bodyPr>
          <a:lstStyle/>
          <a:p>
            <a:r>
              <a:rPr lang="fr-FR" dirty="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b. Adressage IP </a:t>
            </a:r>
            <a:endParaRPr sz="2700">
              <a:latin typeface="Montserrat"/>
              <a:ea typeface="Montserrat"/>
              <a:cs typeface="Montserrat"/>
              <a:sym typeface="Montserrat"/>
            </a:endParaRPr>
          </a:p>
        </p:txBody>
      </p:sp>
      <p:sp>
        <p:nvSpPr>
          <p:cNvPr id="154" name="Google Shape;154;p23"/>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155" name="Google Shape;155;p23"/>
          <p:cNvPicPr preferRelativeResize="0"/>
          <p:nvPr/>
        </p:nvPicPr>
        <p:blipFill>
          <a:blip r:embed="rId3">
            <a:alphaModFix/>
          </a:blip>
          <a:stretch>
            <a:fillRect/>
          </a:stretch>
        </p:blipFill>
        <p:spPr>
          <a:xfrm>
            <a:off x="1764588" y="955888"/>
            <a:ext cx="6551449" cy="4409625"/>
          </a:xfrm>
          <a:prstGeom prst="rect">
            <a:avLst/>
          </a:prstGeom>
          <a:noFill/>
          <a:ln>
            <a:noFill/>
          </a:ln>
        </p:spPr>
      </p:pic>
      <p:sp>
        <p:nvSpPr>
          <p:cNvPr id="156" name="Google Shape;156;p23"/>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3" name="ZoneTexte 2">
            <a:extLst>
              <a:ext uri="{FF2B5EF4-FFF2-40B4-BE49-F238E27FC236}">
                <a16:creationId xmlns:a16="http://schemas.microsoft.com/office/drawing/2014/main" id="{5DA37EE5-E00F-555E-79CC-37D31F917261}"/>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c. coeur de réseau </a:t>
            </a:r>
            <a:endParaRPr sz="2700">
              <a:latin typeface="Montserrat"/>
              <a:ea typeface="Montserrat"/>
              <a:cs typeface="Montserrat"/>
              <a:sym typeface="Montserrat"/>
            </a:endParaRPr>
          </a:p>
        </p:txBody>
      </p:sp>
      <p:sp>
        <p:nvSpPr>
          <p:cNvPr id="163" name="Google Shape;163;p24"/>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sp>
        <p:nvSpPr>
          <p:cNvPr id="164" name="Google Shape;164;p24"/>
          <p:cNvSpPr txBox="1"/>
          <p:nvPr/>
        </p:nvSpPr>
        <p:spPr>
          <a:xfrm>
            <a:off x="2002125" y="1576300"/>
            <a:ext cx="5248200" cy="14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p>
          <a:p>
            <a:pPr marL="0" lvl="0" indent="0" algn="l" rtl="0">
              <a:spcBef>
                <a:spcPts val="0"/>
              </a:spcBef>
              <a:spcAft>
                <a:spcPts val="0"/>
              </a:spcAft>
              <a:buNone/>
            </a:pPr>
            <a:endParaRPr sz="2600"/>
          </a:p>
        </p:txBody>
      </p:sp>
      <p:pic>
        <p:nvPicPr>
          <p:cNvPr id="165" name="Google Shape;165;p24"/>
          <p:cNvPicPr preferRelativeResize="0"/>
          <p:nvPr/>
        </p:nvPicPr>
        <p:blipFill>
          <a:blip r:embed="rId3">
            <a:alphaModFix/>
          </a:blip>
          <a:stretch>
            <a:fillRect/>
          </a:stretch>
        </p:blipFill>
        <p:spPr>
          <a:xfrm>
            <a:off x="1143825" y="1001163"/>
            <a:ext cx="8078499" cy="4259061"/>
          </a:xfrm>
          <a:prstGeom prst="rect">
            <a:avLst/>
          </a:prstGeom>
          <a:noFill/>
          <a:ln>
            <a:noFill/>
          </a:ln>
        </p:spPr>
      </p:pic>
      <p:sp>
        <p:nvSpPr>
          <p:cNvPr id="166" name="Google Shape;166;p24"/>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FDBC483E-A8D3-F29A-D3AA-95BBC4C8367A}"/>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c. coeur de réseau </a:t>
            </a:r>
            <a:endParaRPr sz="2700">
              <a:latin typeface="Montserrat"/>
              <a:ea typeface="Montserrat"/>
              <a:cs typeface="Montserrat"/>
              <a:sym typeface="Montserrat"/>
            </a:endParaRPr>
          </a:p>
        </p:txBody>
      </p:sp>
      <p:sp>
        <p:nvSpPr>
          <p:cNvPr id="173" name="Google Shape;173;p25"/>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sp>
        <p:nvSpPr>
          <p:cNvPr id="174" name="Google Shape;174;p25"/>
          <p:cNvSpPr txBox="1"/>
          <p:nvPr/>
        </p:nvSpPr>
        <p:spPr>
          <a:xfrm>
            <a:off x="2002125" y="1576300"/>
            <a:ext cx="5248200" cy="14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p>
        </p:txBody>
      </p:sp>
      <p:pic>
        <p:nvPicPr>
          <p:cNvPr id="175" name="Google Shape;175;p25"/>
          <p:cNvPicPr preferRelativeResize="0"/>
          <p:nvPr/>
        </p:nvPicPr>
        <p:blipFill>
          <a:blip r:embed="rId3">
            <a:alphaModFix/>
          </a:blip>
          <a:stretch>
            <a:fillRect/>
          </a:stretch>
        </p:blipFill>
        <p:spPr>
          <a:xfrm>
            <a:off x="2262975" y="1169151"/>
            <a:ext cx="6258074" cy="3349875"/>
          </a:xfrm>
          <a:prstGeom prst="rect">
            <a:avLst/>
          </a:prstGeom>
          <a:noFill/>
          <a:ln>
            <a:noFill/>
          </a:ln>
        </p:spPr>
      </p:pic>
      <p:sp>
        <p:nvSpPr>
          <p:cNvPr id="176" name="Google Shape;176;p25"/>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16EB0832-0E6C-F854-E5AF-A613933C5FA9}"/>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c. coeur de réseau </a:t>
            </a:r>
            <a:endParaRPr sz="2700">
              <a:latin typeface="Montserrat"/>
              <a:ea typeface="Montserrat"/>
              <a:cs typeface="Montserrat"/>
              <a:sym typeface="Montserrat"/>
            </a:endParaRPr>
          </a:p>
        </p:txBody>
      </p:sp>
      <p:sp>
        <p:nvSpPr>
          <p:cNvPr id="183" name="Google Shape;183;p26"/>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sp>
        <p:nvSpPr>
          <p:cNvPr id="184" name="Google Shape;184;p26"/>
          <p:cNvSpPr txBox="1"/>
          <p:nvPr/>
        </p:nvSpPr>
        <p:spPr>
          <a:xfrm>
            <a:off x="2002125" y="1576300"/>
            <a:ext cx="5248200" cy="14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p>
        </p:txBody>
      </p:sp>
      <p:pic>
        <p:nvPicPr>
          <p:cNvPr id="185" name="Google Shape;185;p26"/>
          <p:cNvPicPr preferRelativeResize="0"/>
          <p:nvPr/>
        </p:nvPicPr>
        <p:blipFill>
          <a:blip r:embed="rId3">
            <a:alphaModFix/>
          </a:blip>
          <a:stretch>
            <a:fillRect/>
          </a:stretch>
        </p:blipFill>
        <p:spPr>
          <a:xfrm>
            <a:off x="1769988" y="1392538"/>
            <a:ext cx="6540674" cy="3536325"/>
          </a:xfrm>
          <a:prstGeom prst="rect">
            <a:avLst/>
          </a:prstGeom>
          <a:noFill/>
          <a:ln>
            <a:noFill/>
          </a:ln>
        </p:spPr>
      </p:pic>
      <p:sp>
        <p:nvSpPr>
          <p:cNvPr id="186" name="Google Shape;186;p26"/>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A87E520E-22D5-7A3F-97AA-0CAC4E4516A3}"/>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d. Sites distants - Router-on-a-Stick</a:t>
            </a:r>
            <a:endParaRPr sz="2700">
              <a:latin typeface="Montserrat"/>
              <a:ea typeface="Montserrat"/>
              <a:cs typeface="Montserrat"/>
              <a:sym typeface="Montserrat"/>
            </a:endParaRPr>
          </a:p>
        </p:txBody>
      </p:sp>
      <p:sp>
        <p:nvSpPr>
          <p:cNvPr id="193" name="Google Shape;193;p27"/>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194" name="Google Shape;194;p27"/>
          <p:cNvPicPr preferRelativeResize="0"/>
          <p:nvPr/>
        </p:nvPicPr>
        <p:blipFill>
          <a:blip r:embed="rId3">
            <a:alphaModFix/>
          </a:blip>
          <a:stretch>
            <a:fillRect/>
          </a:stretch>
        </p:blipFill>
        <p:spPr>
          <a:xfrm>
            <a:off x="2169450" y="1283613"/>
            <a:ext cx="5943600" cy="3343275"/>
          </a:xfrm>
          <a:prstGeom prst="rect">
            <a:avLst/>
          </a:prstGeom>
          <a:noFill/>
          <a:ln>
            <a:noFill/>
          </a:ln>
        </p:spPr>
      </p:pic>
      <p:sp>
        <p:nvSpPr>
          <p:cNvPr id="195" name="Google Shape;195;p27"/>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029B5ED5-DFEE-8060-804A-CC148202F733}"/>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d. Sites distants - DHCP</a:t>
            </a:r>
            <a:endParaRPr sz="2700">
              <a:latin typeface="Montserrat"/>
              <a:ea typeface="Montserrat"/>
              <a:cs typeface="Montserrat"/>
              <a:sym typeface="Montserrat"/>
            </a:endParaRPr>
          </a:p>
        </p:txBody>
      </p:sp>
      <p:sp>
        <p:nvSpPr>
          <p:cNvPr id="202" name="Google Shape;202;p28"/>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203" name="Google Shape;203;p28"/>
          <p:cNvPicPr preferRelativeResize="0"/>
          <p:nvPr/>
        </p:nvPicPr>
        <p:blipFill>
          <a:blip r:embed="rId3">
            <a:alphaModFix/>
          </a:blip>
          <a:stretch>
            <a:fillRect/>
          </a:stretch>
        </p:blipFill>
        <p:spPr>
          <a:xfrm>
            <a:off x="2169450" y="1283613"/>
            <a:ext cx="5943600" cy="3343275"/>
          </a:xfrm>
          <a:prstGeom prst="rect">
            <a:avLst/>
          </a:prstGeom>
          <a:noFill/>
          <a:ln>
            <a:noFill/>
          </a:ln>
        </p:spPr>
      </p:pic>
      <p:sp>
        <p:nvSpPr>
          <p:cNvPr id="204" name="Google Shape;204;p28"/>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93FFE5CA-0067-21C7-B358-0C397C9A7558}"/>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3. Mise en place de la téléphonie sur IP (SIP)</a:t>
            </a:r>
            <a:endParaRPr sz="2700">
              <a:latin typeface="Montserrat"/>
              <a:ea typeface="Montserrat"/>
              <a:cs typeface="Montserrat"/>
              <a:sym typeface="Montserrat"/>
            </a:endParaRPr>
          </a:p>
        </p:txBody>
      </p:sp>
      <p:sp>
        <p:nvSpPr>
          <p:cNvPr id="211" name="Google Shape;211;p29"/>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Machine virtuelle FreePBX</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Configuration des client</a:t>
            </a:r>
            <a:endParaRPr sz="1800">
              <a:latin typeface="Montserrat"/>
              <a:ea typeface="Montserrat"/>
              <a:cs typeface="Montserrat"/>
              <a:sym typeface="Montserrat"/>
            </a:endParaRPr>
          </a:p>
        </p:txBody>
      </p:sp>
      <p:sp>
        <p:nvSpPr>
          <p:cNvPr id="212" name="Google Shape;212;p29"/>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4A1AD464-9701-E056-F92F-994E8428D06C}"/>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1279325" y="2653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3. Machine virtuelle FreePBX</a:t>
            </a:r>
            <a:endParaRPr sz="2700">
              <a:latin typeface="Montserrat"/>
              <a:ea typeface="Montserrat"/>
              <a:cs typeface="Montserrat"/>
              <a:sym typeface="Montserrat"/>
            </a:endParaRPr>
          </a:p>
        </p:txBody>
      </p:sp>
      <p:sp>
        <p:nvSpPr>
          <p:cNvPr id="219" name="Google Shape;219;p30"/>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sp>
        <p:nvSpPr>
          <p:cNvPr id="220" name="Google Shape;220;p30"/>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221" name="Google Shape;221;p30"/>
          <p:cNvPicPr preferRelativeResize="0"/>
          <p:nvPr/>
        </p:nvPicPr>
        <p:blipFill>
          <a:blip r:embed="rId3">
            <a:alphaModFix/>
          </a:blip>
          <a:stretch>
            <a:fillRect/>
          </a:stretch>
        </p:blipFill>
        <p:spPr>
          <a:xfrm>
            <a:off x="3234875" y="1183846"/>
            <a:ext cx="4569000" cy="3302856"/>
          </a:xfrm>
          <a:prstGeom prst="rect">
            <a:avLst/>
          </a:prstGeom>
          <a:noFill/>
          <a:ln>
            <a:noFill/>
          </a:ln>
        </p:spPr>
      </p:pic>
      <p:sp>
        <p:nvSpPr>
          <p:cNvPr id="3" name="ZoneTexte 2">
            <a:extLst>
              <a:ext uri="{FF2B5EF4-FFF2-40B4-BE49-F238E27FC236}">
                <a16:creationId xmlns:a16="http://schemas.microsoft.com/office/drawing/2014/main" id="{CB5AE87A-07B5-147F-E932-B165E5FF79F2}"/>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p:nvPr/>
        </p:nvSpPr>
        <p:spPr>
          <a:xfrm>
            <a:off x="800262" y="286225"/>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3. Machine Virtuelle FreePBX</a:t>
            </a:r>
            <a:endParaRPr sz="2700">
              <a:latin typeface="Montserrat"/>
              <a:ea typeface="Montserrat"/>
              <a:cs typeface="Montserrat"/>
              <a:sym typeface="Montserrat"/>
            </a:endParaRPr>
          </a:p>
        </p:txBody>
      </p:sp>
      <p:sp>
        <p:nvSpPr>
          <p:cNvPr id="228" name="Google Shape;228;p31"/>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229" name="Google Shape;229;p31"/>
          <p:cNvPicPr preferRelativeResize="0"/>
          <p:nvPr/>
        </p:nvPicPr>
        <p:blipFill>
          <a:blip r:embed="rId3">
            <a:alphaModFix/>
          </a:blip>
          <a:stretch>
            <a:fillRect/>
          </a:stretch>
        </p:blipFill>
        <p:spPr>
          <a:xfrm>
            <a:off x="5183658" y="1136613"/>
            <a:ext cx="4461417" cy="3397325"/>
          </a:xfrm>
          <a:prstGeom prst="rect">
            <a:avLst/>
          </a:prstGeom>
          <a:noFill/>
          <a:ln>
            <a:noFill/>
          </a:ln>
        </p:spPr>
      </p:pic>
      <p:pic>
        <p:nvPicPr>
          <p:cNvPr id="230" name="Google Shape;230;p31"/>
          <p:cNvPicPr preferRelativeResize="0"/>
          <p:nvPr/>
        </p:nvPicPr>
        <p:blipFill>
          <a:blip r:embed="rId4">
            <a:alphaModFix/>
          </a:blip>
          <a:stretch>
            <a:fillRect/>
          </a:stretch>
        </p:blipFill>
        <p:spPr>
          <a:xfrm>
            <a:off x="401375" y="1136619"/>
            <a:ext cx="4281425" cy="3397325"/>
          </a:xfrm>
          <a:prstGeom prst="rect">
            <a:avLst/>
          </a:prstGeom>
          <a:noFill/>
          <a:ln>
            <a:noFill/>
          </a:ln>
        </p:spPr>
      </p:pic>
      <p:sp>
        <p:nvSpPr>
          <p:cNvPr id="2" name="ZoneTexte 1">
            <a:extLst>
              <a:ext uri="{FF2B5EF4-FFF2-40B4-BE49-F238E27FC236}">
                <a16:creationId xmlns:a16="http://schemas.microsoft.com/office/drawing/2014/main" id="{FDE753A3-AC77-EF97-6E2E-082E10F74243}"/>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4. Configuration du serveur d’infrastructures</a:t>
            </a:r>
            <a:endParaRPr sz="2700">
              <a:latin typeface="Montserrat"/>
              <a:ea typeface="Montserrat"/>
              <a:cs typeface="Montserrat"/>
              <a:sym typeface="Montserrat"/>
            </a:endParaRPr>
          </a:p>
        </p:txBody>
      </p:sp>
      <p:sp>
        <p:nvSpPr>
          <p:cNvPr id="237" name="Google Shape;237;p32"/>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DNS</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Active Directory</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RADIUS</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Terminal Server</a:t>
            </a:r>
            <a:endParaRPr sz="1800">
              <a:latin typeface="Montserrat"/>
              <a:ea typeface="Montserrat"/>
              <a:cs typeface="Montserrat"/>
              <a:sym typeface="Montserrat"/>
            </a:endParaRPr>
          </a:p>
        </p:txBody>
      </p:sp>
      <p:sp>
        <p:nvSpPr>
          <p:cNvPr id="238" name="Google Shape;238;p32"/>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A711A2D2-7C57-EA60-24BF-0B9850122A6B}"/>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p:nvPr/>
        </p:nvSpPr>
        <p:spPr>
          <a:xfrm>
            <a:off x="773162" y="616205"/>
            <a:ext cx="8452800" cy="572400"/>
          </a:xfrm>
          <a:prstGeom prst="rect">
            <a:avLst/>
          </a:prstGeom>
          <a:noFill/>
          <a:ln>
            <a:noFill/>
          </a:ln>
        </p:spPr>
        <p:txBody>
          <a:bodyPr spcFirstLastPara="1" wrap="square" lIns="90000" tIns="91425" rIns="91425" bIns="91425" anchor="t" anchorCtr="0">
            <a:noAutofit/>
          </a:bodyPr>
          <a:lstStyle/>
          <a:p>
            <a:pPr marL="0" lvl="0" indent="0" algn="l" rtl="0">
              <a:spcBef>
                <a:spcPts val="0"/>
              </a:spcBef>
              <a:spcAft>
                <a:spcPts val="0"/>
              </a:spcAft>
              <a:buNone/>
            </a:pPr>
            <a:r>
              <a:rPr lang="fr-FR" sz="2800" b="1">
                <a:solidFill>
                  <a:srgbClr val="20124D"/>
                </a:solidFill>
                <a:latin typeface="Montserrat"/>
                <a:ea typeface="Montserrat"/>
                <a:cs typeface="Montserrat"/>
                <a:sym typeface="Montserrat"/>
              </a:rPr>
              <a:t>Sommaire :</a:t>
            </a:r>
            <a:endParaRPr sz="2800" b="1">
              <a:solidFill>
                <a:srgbClr val="20124D"/>
              </a:solidFill>
              <a:latin typeface="Montserrat"/>
              <a:ea typeface="Montserrat"/>
              <a:cs typeface="Montserrat"/>
              <a:sym typeface="Montserrat"/>
            </a:endParaRPr>
          </a:p>
        </p:txBody>
      </p:sp>
      <p:sp>
        <p:nvSpPr>
          <p:cNvPr id="87" name="Google Shape;87;p15"/>
          <p:cNvSpPr txBox="1"/>
          <p:nvPr/>
        </p:nvSpPr>
        <p:spPr>
          <a:xfrm>
            <a:off x="1625262" y="438500"/>
            <a:ext cx="7267500" cy="42702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Présentation du projet</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Configuration de l’infrastructure réseau</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Mise en place de la téléphonie sur IP (SIP)</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Configuration du serveur d’infrastructures</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Configuration du serveur d’application</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Partie IoM</a:t>
            </a:r>
            <a:endParaRPr sz="2000">
              <a:solidFill>
                <a:srgbClr val="20124D"/>
              </a:solidFill>
              <a:latin typeface="Montserrat"/>
              <a:ea typeface="Montserrat"/>
              <a:cs typeface="Montserrat"/>
              <a:sym typeface="Montserrat"/>
            </a:endParaRPr>
          </a:p>
          <a:p>
            <a:pPr marL="457200" lvl="0" indent="-355600" algn="l" rtl="0">
              <a:spcBef>
                <a:spcPts val="0"/>
              </a:spcBef>
              <a:spcAft>
                <a:spcPts val="0"/>
              </a:spcAft>
              <a:buClr>
                <a:srgbClr val="20124D"/>
              </a:buClr>
              <a:buSzPts val="2000"/>
              <a:buFont typeface="Montserrat"/>
              <a:buAutoNum type="arabicPeriod"/>
            </a:pPr>
            <a:r>
              <a:rPr lang="fr-FR" sz="2000">
                <a:solidFill>
                  <a:srgbClr val="20124D"/>
                </a:solidFill>
                <a:latin typeface="Montserrat"/>
                <a:ea typeface="Montserrat"/>
                <a:cs typeface="Montserrat"/>
                <a:sym typeface="Montserrat"/>
              </a:rPr>
              <a:t>Partie Cyber</a:t>
            </a:r>
            <a:endParaRPr sz="2000">
              <a:solidFill>
                <a:srgbClr val="20124D"/>
              </a:solidFill>
              <a:latin typeface="Montserrat"/>
              <a:ea typeface="Montserrat"/>
              <a:cs typeface="Montserrat"/>
              <a:sym typeface="Montserrat"/>
            </a:endParaRPr>
          </a:p>
        </p:txBody>
      </p:sp>
      <p:sp>
        <p:nvSpPr>
          <p:cNvPr id="88" name="Google Shape;88;p15"/>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9DA12F71-1A90-F1C0-2AD1-786AEB6043D0}"/>
              </a:ext>
            </a:extLst>
          </p:cNvPr>
          <p:cNvSpPr txBox="1"/>
          <p:nvPr/>
        </p:nvSpPr>
        <p:spPr>
          <a:xfrm>
            <a:off x="9083936" y="4908271"/>
            <a:ext cx="284052" cy="307777"/>
          </a:xfrm>
          <a:prstGeom prst="rect">
            <a:avLst/>
          </a:prstGeom>
          <a:noFill/>
        </p:spPr>
        <p:txBody>
          <a:bodyPr wrap="none" rtlCol="0">
            <a:spAutoFit/>
          </a:bodyPr>
          <a:lstStyle/>
          <a:p>
            <a:r>
              <a:rPr lang="fr-FR" dirty="0">
                <a:solidFill>
                  <a:schemeClr val="bg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p:nvPr/>
        </p:nvSpPr>
        <p:spPr>
          <a:xfrm>
            <a:off x="3323712" y="244375"/>
            <a:ext cx="3433200" cy="688500"/>
          </a:xfrm>
          <a:prstGeom prst="rect">
            <a:avLst/>
          </a:prstGeom>
          <a:noFill/>
          <a:ln>
            <a:noFill/>
          </a:ln>
        </p:spPr>
        <p:txBody>
          <a:bodyPr spcFirstLastPara="1" wrap="square" lIns="91425" tIns="91425" rIns="91425" bIns="91425" anchor="t" anchorCtr="0">
            <a:noAutofit/>
          </a:bodyPr>
          <a:lstStyle/>
          <a:p>
            <a:pPr marL="457200" lvl="0" indent="-400050" algn="ctr" rtl="0">
              <a:spcBef>
                <a:spcPts val="0"/>
              </a:spcBef>
              <a:spcAft>
                <a:spcPts val="0"/>
              </a:spcAft>
              <a:buSzPts val="2700"/>
              <a:buFont typeface="Montserrat"/>
              <a:buAutoNum type="alphaLcPeriod"/>
            </a:pPr>
            <a:r>
              <a:rPr lang="fr-FR" sz="2700">
                <a:latin typeface="Montserrat"/>
                <a:ea typeface="Montserrat"/>
                <a:cs typeface="Montserrat"/>
                <a:sym typeface="Montserrat"/>
              </a:rPr>
              <a:t>DNS</a:t>
            </a:r>
            <a:endParaRPr sz="2700">
              <a:latin typeface="Montserrat"/>
              <a:ea typeface="Montserrat"/>
              <a:cs typeface="Montserrat"/>
              <a:sym typeface="Montserrat"/>
            </a:endParaRPr>
          </a:p>
        </p:txBody>
      </p:sp>
      <p:sp>
        <p:nvSpPr>
          <p:cNvPr id="245" name="Google Shape;245;p33"/>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246" name="Google Shape;246;p33"/>
          <p:cNvPicPr preferRelativeResize="0"/>
          <p:nvPr/>
        </p:nvPicPr>
        <p:blipFill>
          <a:blip r:embed="rId3">
            <a:alphaModFix/>
          </a:blip>
          <a:stretch>
            <a:fillRect/>
          </a:stretch>
        </p:blipFill>
        <p:spPr>
          <a:xfrm>
            <a:off x="2042623" y="1149087"/>
            <a:ext cx="5995350" cy="3372374"/>
          </a:xfrm>
          <a:prstGeom prst="rect">
            <a:avLst/>
          </a:prstGeom>
          <a:noFill/>
          <a:ln>
            <a:noFill/>
          </a:ln>
        </p:spPr>
      </p:pic>
      <p:sp>
        <p:nvSpPr>
          <p:cNvPr id="2" name="ZoneTexte 1">
            <a:extLst>
              <a:ext uri="{FF2B5EF4-FFF2-40B4-BE49-F238E27FC236}">
                <a16:creationId xmlns:a16="http://schemas.microsoft.com/office/drawing/2014/main" id="{E2024A86-4D81-4946-8F10-2B88507DA78A}"/>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p:nvPr/>
        </p:nvSpPr>
        <p:spPr>
          <a:xfrm>
            <a:off x="2863212" y="194300"/>
            <a:ext cx="4354200" cy="6885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fr-FR" sz="2700">
                <a:latin typeface="Montserrat"/>
                <a:ea typeface="Montserrat"/>
                <a:cs typeface="Montserrat"/>
                <a:sym typeface="Montserrat"/>
              </a:rPr>
              <a:t>b. Active Directory</a:t>
            </a:r>
            <a:endParaRPr sz="2700">
              <a:latin typeface="Montserrat"/>
              <a:ea typeface="Montserrat"/>
              <a:cs typeface="Montserrat"/>
              <a:sym typeface="Montserrat"/>
            </a:endParaRPr>
          </a:p>
        </p:txBody>
      </p:sp>
      <p:pic>
        <p:nvPicPr>
          <p:cNvPr id="253" name="Google Shape;253;p34"/>
          <p:cNvPicPr preferRelativeResize="0"/>
          <p:nvPr/>
        </p:nvPicPr>
        <p:blipFill>
          <a:blip r:embed="rId3">
            <a:alphaModFix/>
          </a:blip>
          <a:stretch>
            <a:fillRect/>
          </a:stretch>
        </p:blipFill>
        <p:spPr>
          <a:xfrm>
            <a:off x="1982073" y="882793"/>
            <a:ext cx="6116475" cy="4402207"/>
          </a:xfrm>
          <a:prstGeom prst="rect">
            <a:avLst/>
          </a:prstGeom>
          <a:noFill/>
          <a:ln>
            <a:noFill/>
          </a:ln>
        </p:spPr>
      </p:pic>
      <p:sp>
        <p:nvSpPr>
          <p:cNvPr id="254" name="Google Shape;254;p34"/>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2543EA5B-0564-F501-18BA-14622C502B7D}"/>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p:nvPr/>
        </p:nvSpPr>
        <p:spPr>
          <a:xfrm>
            <a:off x="2863212" y="194300"/>
            <a:ext cx="4354200" cy="6885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fr-FR" sz="2700">
                <a:latin typeface="Montserrat"/>
                <a:ea typeface="Montserrat"/>
                <a:cs typeface="Montserrat"/>
                <a:sym typeface="Montserrat"/>
              </a:rPr>
              <a:t>c. Radius</a:t>
            </a:r>
            <a:endParaRPr sz="2700">
              <a:latin typeface="Montserrat"/>
              <a:ea typeface="Montserrat"/>
              <a:cs typeface="Montserrat"/>
              <a:sym typeface="Montserrat"/>
            </a:endParaRPr>
          </a:p>
        </p:txBody>
      </p:sp>
      <p:pic>
        <p:nvPicPr>
          <p:cNvPr id="261" name="Google Shape;261;p35"/>
          <p:cNvPicPr preferRelativeResize="0"/>
          <p:nvPr/>
        </p:nvPicPr>
        <p:blipFill>
          <a:blip r:embed="rId3">
            <a:alphaModFix/>
          </a:blip>
          <a:stretch>
            <a:fillRect/>
          </a:stretch>
        </p:blipFill>
        <p:spPr>
          <a:xfrm>
            <a:off x="1966310" y="934335"/>
            <a:ext cx="6148000" cy="3801876"/>
          </a:xfrm>
          <a:prstGeom prst="rect">
            <a:avLst/>
          </a:prstGeom>
          <a:noFill/>
          <a:ln>
            <a:noFill/>
          </a:ln>
        </p:spPr>
      </p:pic>
      <p:sp>
        <p:nvSpPr>
          <p:cNvPr id="262" name="Google Shape;262;p35"/>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0DCD44DC-4A67-A74D-FE37-EB809440D012}"/>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p:nvPr/>
        </p:nvSpPr>
        <p:spPr>
          <a:xfrm>
            <a:off x="2315847" y="183850"/>
            <a:ext cx="5448900" cy="6885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fr-FR" sz="2700">
                <a:latin typeface="Montserrat"/>
                <a:ea typeface="Montserrat"/>
                <a:cs typeface="Montserrat"/>
                <a:sym typeface="Montserrat"/>
              </a:rPr>
              <a:t>d. Terminal Services</a:t>
            </a:r>
            <a:endParaRPr sz="2700">
              <a:latin typeface="Montserrat"/>
              <a:ea typeface="Montserrat"/>
              <a:cs typeface="Montserrat"/>
              <a:sym typeface="Montserrat"/>
            </a:endParaRPr>
          </a:p>
        </p:txBody>
      </p:sp>
      <p:pic>
        <p:nvPicPr>
          <p:cNvPr id="269" name="Google Shape;269;p36"/>
          <p:cNvPicPr preferRelativeResize="0"/>
          <p:nvPr/>
        </p:nvPicPr>
        <p:blipFill>
          <a:blip r:embed="rId3">
            <a:alphaModFix/>
          </a:blip>
          <a:stretch>
            <a:fillRect/>
          </a:stretch>
        </p:blipFill>
        <p:spPr>
          <a:xfrm>
            <a:off x="1945114" y="1058988"/>
            <a:ext cx="6190399" cy="3552575"/>
          </a:xfrm>
          <a:prstGeom prst="rect">
            <a:avLst/>
          </a:prstGeom>
          <a:noFill/>
          <a:ln>
            <a:noFill/>
          </a:ln>
        </p:spPr>
      </p:pic>
      <p:sp>
        <p:nvSpPr>
          <p:cNvPr id="270" name="Google Shape;270;p36"/>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5D1F11CF-6B70-2B74-3A7B-DCD3D25D4C33}"/>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5. Configuration du serveur d’application</a:t>
            </a:r>
            <a:endParaRPr sz="2700">
              <a:latin typeface="Montserrat"/>
              <a:ea typeface="Montserrat"/>
              <a:cs typeface="Montserrat"/>
              <a:sym typeface="Montserrat"/>
            </a:endParaRPr>
          </a:p>
        </p:txBody>
      </p:sp>
      <p:sp>
        <p:nvSpPr>
          <p:cNvPr id="277" name="Google Shape;277;p37"/>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dirty="0">
                <a:latin typeface="Montserrat"/>
                <a:ea typeface="Montserrat"/>
                <a:cs typeface="Montserrat"/>
                <a:sym typeface="Montserrat"/>
              </a:rPr>
              <a:t>Messagerie</a:t>
            </a:r>
          </a:p>
          <a:p>
            <a:pPr marL="457200" lvl="0" indent="-342900" algn="l" rtl="0">
              <a:spcBef>
                <a:spcPts val="0"/>
              </a:spcBef>
              <a:spcAft>
                <a:spcPts val="0"/>
              </a:spcAft>
              <a:buSzPts val="1800"/>
              <a:buFont typeface="Montserrat"/>
              <a:buAutoNum type="alphaLcPeriod"/>
            </a:pPr>
            <a:endParaRPr lang="fr-FR" sz="1800"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dirty="0" err="1">
                <a:latin typeface="Montserrat"/>
                <a:ea typeface="Montserrat"/>
                <a:cs typeface="Montserrat"/>
                <a:sym typeface="Montserrat"/>
              </a:rPr>
              <a:t>NextCloud</a:t>
            </a:r>
            <a:endParaRPr lang="fr-FR" sz="1800"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endParaRPr lang="fr-FR" sz="1800"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dirty="0" err="1">
                <a:latin typeface="Montserrat"/>
                <a:ea typeface="Montserrat"/>
                <a:cs typeface="Montserrat"/>
                <a:sym typeface="Montserrat"/>
              </a:rPr>
              <a:t>Pfsense</a:t>
            </a:r>
            <a:endParaRPr sz="1800" dirty="0">
              <a:latin typeface="Montserrat"/>
              <a:ea typeface="Montserrat"/>
              <a:cs typeface="Montserrat"/>
              <a:sym typeface="Montserrat"/>
            </a:endParaRPr>
          </a:p>
        </p:txBody>
      </p:sp>
      <p:sp>
        <p:nvSpPr>
          <p:cNvPr id="278" name="Google Shape;278;p37"/>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C24715C2-8852-7B38-618F-A9C4703FF636}"/>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400050" algn="ctr" rtl="0">
              <a:spcBef>
                <a:spcPts val="0"/>
              </a:spcBef>
              <a:spcAft>
                <a:spcPts val="0"/>
              </a:spcAft>
              <a:buSzPts val="2700"/>
              <a:buFont typeface="Montserrat"/>
              <a:buAutoNum type="alphaLcPeriod"/>
            </a:pPr>
            <a:r>
              <a:rPr lang="fr-FR" sz="2700">
                <a:latin typeface="Montserrat"/>
                <a:ea typeface="Montserrat"/>
                <a:cs typeface="Montserrat"/>
                <a:sym typeface="Montserrat"/>
              </a:rPr>
              <a:t>Messagerie</a:t>
            </a:r>
            <a:endParaRPr sz="2700">
              <a:latin typeface="Montserrat"/>
              <a:ea typeface="Montserrat"/>
              <a:cs typeface="Montserrat"/>
              <a:sym typeface="Montserrat"/>
            </a:endParaRPr>
          </a:p>
        </p:txBody>
      </p:sp>
      <p:sp>
        <p:nvSpPr>
          <p:cNvPr id="285" name="Google Shape;285;p38"/>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286" name="Google Shape;286;p38"/>
          <p:cNvPicPr preferRelativeResize="0"/>
          <p:nvPr/>
        </p:nvPicPr>
        <p:blipFill>
          <a:blip r:embed="rId3">
            <a:alphaModFix/>
          </a:blip>
          <a:stretch>
            <a:fillRect/>
          </a:stretch>
        </p:blipFill>
        <p:spPr>
          <a:xfrm>
            <a:off x="1686237" y="1073972"/>
            <a:ext cx="6708151" cy="2789950"/>
          </a:xfrm>
          <a:prstGeom prst="rect">
            <a:avLst/>
          </a:prstGeom>
          <a:noFill/>
          <a:ln>
            <a:noFill/>
          </a:ln>
        </p:spPr>
      </p:pic>
      <p:sp>
        <p:nvSpPr>
          <p:cNvPr id="287" name="Google Shape;287;p38"/>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BC522494-5E17-B016-B6C2-7767146A4A9A}"/>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p:nvPr/>
        </p:nvSpPr>
        <p:spPr>
          <a:xfrm>
            <a:off x="3768776" y="233900"/>
            <a:ext cx="2543100" cy="6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700">
                <a:latin typeface="Montserrat"/>
                <a:ea typeface="Montserrat"/>
                <a:cs typeface="Montserrat"/>
                <a:sym typeface="Montserrat"/>
              </a:rPr>
              <a:t>b. NextCloud</a:t>
            </a:r>
            <a:endParaRPr sz="2700">
              <a:latin typeface="Montserrat"/>
              <a:ea typeface="Montserrat"/>
              <a:cs typeface="Montserrat"/>
              <a:sym typeface="Montserrat"/>
            </a:endParaRPr>
          </a:p>
        </p:txBody>
      </p:sp>
      <p:pic>
        <p:nvPicPr>
          <p:cNvPr id="294" name="Google Shape;294;p39"/>
          <p:cNvPicPr preferRelativeResize="0"/>
          <p:nvPr/>
        </p:nvPicPr>
        <p:blipFill>
          <a:blip r:embed="rId3">
            <a:alphaModFix/>
          </a:blip>
          <a:stretch>
            <a:fillRect/>
          </a:stretch>
        </p:blipFill>
        <p:spPr>
          <a:xfrm>
            <a:off x="7728193" y="1"/>
            <a:ext cx="1788014" cy="1242646"/>
          </a:xfrm>
          <a:prstGeom prst="rect">
            <a:avLst/>
          </a:prstGeom>
          <a:noFill/>
          <a:ln>
            <a:noFill/>
          </a:ln>
        </p:spPr>
      </p:pic>
      <p:sp>
        <p:nvSpPr>
          <p:cNvPr id="295" name="Google Shape;295;p39"/>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4" name="Image 3">
            <a:extLst>
              <a:ext uri="{FF2B5EF4-FFF2-40B4-BE49-F238E27FC236}">
                <a16:creationId xmlns:a16="http://schemas.microsoft.com/office/drawing/2014/main" id="{C2197014-1A5A-F0F4-5374-1180C1CBBE06}"/>
              </a:ext>
            </a:extLst>
          </p:cNvPr>
          <p:cNvPicPr>
            <a:picLocks noChangeAspect="1"/>
          </p:cNvPicPr>
          <p:nvPr/>
        </p:nvPicPr>
        <p:blipFill>
          <a:blip r:embed="rId4"/>
          <a:stretch>
            <a:fillRect/>
          </a:stretch>
        </p:blipFill>
        <p:spPr>
          <a:xfrm>
            <a:off x="2352430" y="1634585"/>
            <a:ext cx="5375763" cy="2959739"/>
          </a:xfrm>
          <a:prstGeom prst="rect">
            <a:avLst/>
          </a:prstGeom>
        </p:spPr>
      </p:pic>
      <p:sp>
        <p:nvSpPr>
          <p:cNvPr id="5" name="ZoneTexte 4">
            <a:extLst>
              <a:ext uri="{FF2B5EF4-FFF2-40B4-BE49-F238E27FC236}">
                <a16:creationId xmlns:a16="http://schemas.microsoft.com/office/drawing/2014/main" id="{8CE55DC7-C354-48B8-13A1-55651DA40AE5}"/>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C33CE-FD60-72D0-075E-0486CB8904C8}"/>
              </a:ext>
            </a:extLst>
          </p:cNvPr>
          <p:cNvSpPr>
            <a:spLocks noGrp="1"/>
          </p:cNvSpPr>
          <p:nvPr>
            <p:ph type="title"/>
          </p:nvPr>
        </p:nvSpPr>
        <p:spPr/>
        <p:txBody>
          <a:bodyPr/>
          <a:lstStyle/>
          <a:p>
            <a:pPr algn="ctr"/>
            <a:r>
              <a:rPr lang="fr-FR" dirty="0"/>
              <a:t>Portail Captif - </a:t>
            </a:r>
            <a:r>
              <a:rPr lang="fr-FR" dirty="0" err="1"/>
              <a:t>Pfsense</a:t>
            </a:r>
            <a:endParaRPr lang="fr-FR" dirty="0"/>
          </a:p>
        </p:txBody>
      </p:sp>
      <p:sp>
        <p:nvSpPr>
          <p:cNvPr id="4" name="AutoShape 2">
            <a:extLst>
              <a:ext uri="{FF2B5EF4-FFF2-40B4-BE49-F238E27FC236}">
                <a16:creationId xmlns:a16="http://schemas.microsoft.com/office/drawing/2014/main" id="{754D1844-9965-5101-6642-864D2BCA3EC0}"/>
              </a:ext>
            </a:extLst>
          </p:cNvPr>
          <p:cNvSpPr>
            <a:spLocks noGrp="1" noChangeAspect="1" noChangeArrowheads="1"/>
          </p:cNvSpPr>
          <p:nvPr>
            <p:ph type="body"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a:extLst>
              <a:ext uri="{FF2B5EF4-FFF2-40B4-BE49-F238E27FC236}">
                <a16:creationId xmlns:a16="http://schemas.microsoft.com/office/drawing/2014/main" id="{BCB67C7D-AFD2-2071-B143-6323460EE196}"/>
              </a:ext>
            </a:extLst>
          </p:cNvPr>
          <p:cNvSpPr>
            <a:spLocks noChangeAspect="1" noChangeArrowheads="1"/>
          </p:cNvSpPr>
          <p:nvPr/>
        </p:nvSpPr>
        <p:spPr bwMode="auto">
          <a:xfrm>
            <a:off x="4887913" y="2682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54" name="Picture 6">
            <a:extLst>
              <a:ext uri="{FF2B5EF4-FFF2-40B4-BE49-F238E27FC236}">
                <a16:creationId xmlns:a16="http://schemas.microsoft.com/office/drawing/2014/main" id="{3C1B4ABD-BC92-D3F6-4565-F2170324C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375" y="1263718"/>
            <a:ext cx="6326676" cy="368000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391B5920-025D-695A-9009-EB33D48CED97}"/>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28</a:t>
            </a:r>
          </a:p>
        </p:txBody>
      </p:sp>
    </p:spTree>
    <p:extLst>
      <p:ext uri="{BB962C8B-B14F-4D97-AF65-F5344CB8AC3E}">
        <p14:creationId xmlns:p14="http://schemas.microsoft.com/office/powerpoint/2010/main" val="525552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6. Partie IOM</a:t>
            </a:r>
            <a:endParaRPr sz="2700">
              <a:latin typeface="Montserrat"/>
              <a:ea typeface="Montserrat"/>
              <a:cs typeface="Montserrat"/>
              <a:sym typeface="Montserrat"/>
            </a:endParaRPr>
          </a:p>
        </p:txBody>
      </p:sp>
      <p:sp>
        <p:nvSpPr>
          <p:cNvPr id="302" name="Google Shape;302;p40"/>
          <p:cNvSpPr txBox="1"/>
          <p:nvPr/>
        </p:nvSpPr>
        <p:spPr>
          <a:xfrm>
            <a:off x="1279325" y="1169150"/>
            <a:ext cx="5257500" cy="316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Schéma du réseau Iot</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latin typeface="Montserrat"/>
                <a:ea typeface="Montserrat"/>
                <a:cs typeface="Montserrat"/>
                <a:sym typeface="Montserrat"/>
              </a:rPr>
              <a:t>Liaison au Serveur MQTT </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solidFill>
                  <a:schemeClr val="dk1"/>
                </a:solidFill>
                <a:latin typeface="Montserrat"/>
                <a:ea typeface="Montserrat"/>
                <a:cs typeface="Montserrat"/>
                <a:sym typeface="Montserrat"/>
              </a:rPr>
              <a:t>Liaison au Serveur</a:t>
            </a:r>
            <a:r>
              <a:rPr lang="fr-FR" sz="1800">
                <a:latin typeface="Montserrat"/>
                <a:ea typeface="Montserrat"/>
                <a:cs typeface="Montserrat"/>
                <a:sym typeface="Montserrat"/>
              </a:rPr>
              <a:t> web </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a:solidFill>
                  <a:schemeClr val="dk1"/>
                </a:solidFill>
                <a:latin typeface="Montserrat"/>
                <a:ea typeface="Montserrat"/>
                <a:cs typeface="Montserrat"/>
                <a:sym typeface="Montserrat"/>
              </a:rPr>
              <a:t>Liaison au Serveur</a:t>
            </a:r>
            <a:r>
              <a:rPr lang="fr-FR" sz="1800">
                <a:latin typeface="Montserrat"/>
                <a:ea typeface="Montserrat"/>
                <a:cs typeface="Montserrat"/>
                <a:sym typeface="Montserrat"/>
              </a:rPr>
              <a:t> websocket</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p:txBody>
      </p:sp>
      <p:sp>
        <p:nvSpPr>
          <p:cNvPr id="303" name="Google Shape;303;p40"/>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A87DDAF6-DFFE-BF19-80B9-C183555C6CB8}"/>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29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txBox="1"/>
          <p:nvPr/>
        </p:nvSpPr>
        <p:spPr>
          <a:xfrm>
            <a:off x="800262" y="296700"/>
            <a:ext cx="8480100" cy="688500"/>
          </a:xfrm>
          <a:prstGeom prst="rect">
            <a:avLst/>
          </a:prstGeom>
          <a:noFill/>
          <a:ln>
            <a:noFill/>
          </a:ln>
        </p:spPr>
        <p:txBody>
          <a:bodyPr spcFirstLastPara="1" wrap="square" lIns="91425" tIns="91425" rIns="91425" bIns="91425" anchor="t" anchorCtr="0">
            <a:noAutofit/>
          </a:bodyPr>
          <a:lstStyle/>
          <a:p>
            <a:pPr marL="457200" lvl="0" indent="-342900" algn="ctr" rtl="0">
              <a:spcBef>
                <a:spcPts val="0"/>
              </a:spcBef>
              <a:spcAft>
                <a:spcPts val="0"/>
              </a:spcAft>
              <a:buClr>
                <a:schemeClr val="dk1"/>
              </a:buClr>
              <a:buSzPts val="1800"/>
              <a:buFont typeface="Montserrat"/>
              <a:buAutoNum type="alphaLcPeriod"/>
            </a:pPr>
            <a:r>
              <a:rPr lang="fr-FR" sz="1800">
                <a:solidFill>
                  <a:schemeClr val="dk1"/>
                </a:solidFill>
                <a:latin typeface="Montserrat"/>
                <a:ea typeface="Montserrat"/>
                <a:cs typeface="Montserrat"/>
                <a:sym typeface="Montserrat"/>
              </a:rPr>
              <a:t>Schéma du réseau Iot</a:t>
            </a:r>
            <a:endParaRPr sz="1800">
              <a:solidFill>
                <a:schemeClr val="dk1"/>
              </a:solidFill>
              <a:latin typeface="Montserrat"/>
              <a:ea typeface="Montserrat"/>
              <a:cs typeface="Montserrat"/>
              <a:sym typeface="Montserrat"/>
            </a:endParaRPr>
          </a:p>
          <a:p>
            <a:pPr marL="457200" lvl="0" indent="0" algn="ctr" rtl="0">
              <a:spcBef>
                <a:spcPts val="0"/>
              </a:spcBef>
              <a:spcAft>
                <a:spcPts val="0"/>
              </a:spcAft>
              <a:buNone/>
            </a:pPr>
            <a:endParaRPr sz="2700">
              <a:latin typeface="Montserrat"/>
              <a:ea typeface="Montserrat"/>
              <a:cs typeface="Montserrat"/>
              <a:sym typeface="Montserrat"/>
            </a:endParaRPr>
          </a:p>
        </p:txBody>
      </p:sp>
      <p:pic>
        <p:nvPicPr>
          <p:cNvPr id="310" name="Google Shape;310;p41"/>
          <p:cNvPicPr preferRelativeResize="0"/>
          <p:nvPr/>
        </p:nvPicPr>
        <p:blipFill>
          <a:blip r:embed="rId3">
            <a:alphaModFix/>
          </a:blip>
          <a:stretch>
            <a:fillRect/>
          </a:stretch>
        </p:blipFill>
        <p:spPr>
          <a:xfrm>
            <a:off x="2386950" y="985200"/>
            <a:ext cx="4898447" cy="4380549"/>
          </a:xfrm>
          <a:prstGeom prst="rect">
            <a:avLst/>
          </a:prstGeom>
          <a:noFill/>
          <a:ln>
            <a:noFill/>
          </a:ln>
        </p:spPr>
      </p:pic>
      <p:sp>
        <p:nvSpPr>
          <p:cNvPr id="311" name="Google Shape;311;p41"/>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B8A3E574-20E8-84DD-24B0-C2346AB7B772}"/>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p:nvPr/>
        </p:nvSpPr>
        <p:spPr>
          <a:xfrm>
            <a:off x="2092975" y="205300"/>
            <a:ext cx="5933400" cy="688500"/>
          </a:xfrm>
          <a:prstGeom prst="rect">
            <a:avLst/>
          </a:prstGeom>
          <a:noFill/>
          <a:ln>
            <a:noFill/>
          </a:ln>
        </p:spPr>
        <p:txBody>
          <a:bodyPr spcFirstLastPara="1" wrap="square" lIns="91425" tIns="91425" rIns="91425" bIns="91425" anchor="t" anchorCtr="0">
            <a:noAutofit/>
          </a:bodyPr>
          <a:lstStyle/>
          <a:p>
            <a:pPr marL="457200" lvl="0" indent="-400050" algn="ctr" rtl="0">
              <a:spcBef>
                <a:spcPts val="0"/>
              </a:spcBef>
              <a:spcAft>
                <a:spcPts val="0"/>
              </a:spcAft>
              <a:buSzPts val="2700"/>
              <a:buFont typeface="Montserrat"/>
              <a:buAutoNum type="arabicPeriod"/>
            </a:pPr>
            <a:r>
              <a:rPr lang="fr-FR" sz="2700">
                <a:latin typeface="Montserrat"/>
                <a:ea typeface="Montserrat"/>
                <a:cs typeface="Montserrat"/>
                <a:sym typeface="Montserrat"/>
              </a:rPr>
              <a:t>Présentation du Projet</a:t>
            </a:r>
            <a:endParaRPr sz="2700">
              <a:latin typeface="Montserrat"/>
              <a:ea typeface="Montserrat"/>
              <a:cs typeface="Montserrat"/>
              <a:sym typeface="Montserrat"/>
            </a:endParaRPr>
          </a:p>
        </p:txBody>
      </p:sp>
      <p:sp>
        <p:nvSpPr>
          <p:cNvPr id="95" name="Google Shape;95;p16"/>
          <p:cNvSpPr txBox="1"/>
          <p:nvPr/>
        </p:nvSpPr>
        <p:spPr>
          <a:xfrm>
            <a:off x="1279325" y="1169150"/>
            <a:ext cx="4569000" cy="174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dirty="0">
                <a:latin typeface="Montserrat"/>
                <a:ea typeface="Montserrat"/>
                <a:cs typeface="Montserrat"/>
                <a:sym typeface="Montserrat"/>
              </a:rPr>
              <a:t>Objectifs</a:t>
            </a:r>
            <a:br>
              <a:rPr lang="fr-FR" sz="1800" dirty="0">
                <a:latin typeface="Montserrat"/>
                <a:ea typeface="Montserrat"/>
                <a:cs typeface="Montserrat"/>
                <a:sym typeface="Montserrat"/>
              </a:rPr>
            </a:br>
            <a:endParaRPr lang="fr-FR" sz="1800"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dirty="0">
                <a:latin typeface="Montserrat"/>
                <a:ea typeface="Montserrat"/>
                <a:cs typeface="Montserrat"/>
                <a:sym typeface="Montserrat"/>
              </a:rPr>
              <a:t>Organisation</a:t>
            </a:r>
            <a:endParaRPr sz="1800" dirty="0">
              <a:latin typeface="Montserrat"/>
              <a:ea typeface="Montserrat"/>
              <a:cs typeface="Montserrat"/>
              <a:sym typeface="Montserrat"/>
            </a:endParaRPr>
          </a:p>
          <a:p>
            <a:pPr marL="914400" lvl="0" indent="0" algn="l" rtl="0">
              <a:spcBef>
                <a:spcPts val="0"/>
              </a:spcBef>
              <a:spcAft>
                <a:spcPts val="0"/>
              </a:spcAft>
              <a:buNone/>
            </a:pPr>
            <a:endParaRPr sz="1800"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Kanban</a:t>
            </a:r>
            <a:endParaRPr sz="1800"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réunion journalière</a:t>
            </a:r>
            <a:endParaRPr sz="1800" dirty="0">
              <a:latin typeface="Montserrat"/>
              <a:ea typeface="Montserrat"/>
              <a:cs typeface="Montserrat"/>
              <a:sym typeface="Montserrat"/>
            </a:endParaRPr>
          </a:p>
        </p:txBody>
      </p:sp>
      <p:sp>
        <p:nvSpPr>
          <p:cNvPr id="96" name="Google Shape;96;p16"/>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32D7E837-3A30-4CED-AACF-89AB46B30889}"/>
              </a:ext>
            </a:extLst>
          </p:cNvPr>
          <p:cNvSpPr txBox="1"/>
          <p:nvPr/>
        </p:nvSpPr>
        <p:spPr>
          <a:xfrm>
            <a:off x="9083936" y="4908271"/>
            <a:ext cx="284052" cy="307777"/>
          </a:xfrm>
          <a:prstGeom prst="rect">
            <a:avLst/>
          </a:prstGeom>
          <a:noFill/>
        </p:spPr>
        <p:txBody>
          <a:bodyPr wrap="none" rtlCol="0">
            <a:spAutoFit/>
          </a:bodyPr>
          <a:lstStyle/>
          <a:p>
            <a:r>
              <a:rPr lang="fr-FR" dirty="0">
                <a:solidFill>
                  <a:schemeClr val="bg1"/>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p:nvPr/>
        </p:nvSpPr>
        <p:spPr>
          <a:xfrm>
            <a:off x="800262"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1800">
                <a:solidFill>
                  <a:schemeClr val="dk1"/>
                </a:solidFill>
                <a:latin typeface="Montserrat"/>
                <a:ea typeface="Montserrat"/>
                <a:cs typeface="Montserrat"/>
                <a:sym typeface="Montserrat"/>
              </a:rPr>
              <a:t>b.	Liaison au Serveur MQTT</a:t>
            </a:r>
            <a:endParaRPr sz="2700">
              <a:latin typeface="Montserrat"/>
              <a:ea typeface="Montserrat"/>
              <a:cs typeface="Montserrat"/>
              <a:sym typeface="Montserrat"/>
            </a:endParaRPr>
          </a:p>
        </p:txBody>
      </p:sp>
      <p:pic>
        <p:nvPicPr>
          <p:cNvPr id="318" name="Google Shape;318;p42"/>
          <p:cNvPicPr preferRelativeResize="0"/>
          <p:nvPr/>
        </p:nvPicPr>
        <p:blipFill>
          <a:blip r:embed="rId3">
            <a:alphaModFix/>
          </a:blip>
          <a:stretch>
            <a:fillRect/>
          </a:stretch>
        </p:blipFill>
        <p:spPr>
          <a:xfrm>
            <a:off x="1725700" y="985200"/>
            <a:ext cx="6629233" cy="4380551"/>
          </a:xfrm>
          <a:prstGeom prst="rect">
            <a:avLst/>
          </a:prstGeom>
          <a:noFill/>
          <a:ln>
            <a:noFill/>
          </a:ln>
        </p:spPr>
      </p:pic>
      <p:sp>
        <p:nvSpPr>
          <p:cNvPr id="319" name="Google Shape;319;p42"/>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742AD4DD-3138-1023-A570-C0A13D17D068}"/>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p:nvPr/>
        </p:nvSpPr>
        <p:spPr>
          <a:xfrm>
            <a:off x="800262" y="3120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1800">
                <a:solidFill>
                  <a:schemeClr val="dk1"/>
                </a:solidFill>
                <a:latin typeface="Montserrat"/>
                <a:ea typeface="Montserrat"/>
                <a:cs typeface="Montserrat"/>
                <a:sym typeface="Montserrat"/>
              </a:rPr>
              <a:t>c.	Liaison au Serveur web</a:t>
            </a:r>
            <a:endParaRPr sz="2700">
              <a:latin typeface="Montserrat"/>
              <a:ea typeface="Montserrat"/>
              <a:cs typeface="Montserrat"/>
              <a:sym typeface="Montserrat"/>
            </a:endParaRPr>
          </a:p>
        </p:txBody>
      </p:sp>
      <p:pic>
        <p:nvPicPr>
          <p:cNvPr id="326" name="Google Shape;326;p43"/>
          <p:cNvPicPr preferRelativeResize="0"/>
          <p:nvPr/>
        </p:nvPicPr>
        <p:blipFill>
          <a:blip r:embed="rId3">
            <a:alphaModFix/>
          </a:blip>
          <a:stretch>
            <a:fillRect/>
          </a:stretch>
        </p:blipFill>
        <p:spPr>
          <a:xfrm>
            <a:off x="1737275" y="1000500"/>
            <a:ext cx="6606079" cy="4365251"/>
          </a:xfrm>
          <a:prstGeom prst="rect">
            <a:avLst/>
          </a:prstGeom>
          <a:noFill/>
          <a:ln>
            <a:noFill/>
          </a:ln>
        </p:spPr>
      </p:pic>
      <p:sp>
        <p:nvSpPr>
          <p:cNvPr id="327" name="Google Shape;327;p43"/>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4604589F-460C-029F-2182-98DF3D268403}"/>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4"/>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1800">
                <a:solidFill>
                  <a:schemeClr val="dk1"/>
                </a:solidFill>
                <a:latin typeface="Montserrat"/>
                <a:ea typeface="Montserrat"/>
                <a:cs typeface="Montserrat"/>
                <a:sym typeface="Montserrat"/>
              </a:rPr>
              <a:t>d.	Liaison au Serveur websocket</a:t>
            </a:r>
            <a:endParaRPr sz="2700">
              <a:latin typeface="Montserrat"/>
              <a:ea typeface="Montserrat"/>
              <a:cs typeface="Montserrat"/>
              <a:sym typeface="Montserrat"/>
            </a:endParaRPr>
          </a:p>
        </p:txBody>
      </p:sp>
      <p:pic>
        <p:nvPicPr>
          <p:cNvPr id="334" name="Google Shape;334;p44"/>
          <p:cNvPicPr preferRelativeResize="0"/>
          <p:nvPr/>
        </p:nvPicPr>
        <p:blipFill>
          <a:blip r:embed="rId3">
            <a:alphaModFix/>
          </a:blip>
          <a:stretch>
            <a:fillRect/>
          </a:stretch>
        </p:blipFill>
        <p:spPr>
          <a:xfrm>
            <a:off x="1357400" y="985200"/>
            <a:ext cx="7365814" cy="4380550"/>
          </a:xfrm>
          <a:prstGeom prst="rect">
            <a:avLst/>
          </a:prstGeom>
          <a:noFill/>
          <a:ln>
            <a:noFill/>
          </a:ln>
        </p:spPr>
      </p:pic>
      <p:sp>
        <p:nvSpPr>
          <p:cNvPr id="335" name="Google Shape;335;p44"/>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C59F9C04-3EAC-622A-DBC0-36D05735F3CF}"/>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5"/>
          <p:cNvSpPr txBox="1"/>
          <p:nvPr/>
        </p:nvSpPr>
        <p:spPr>
          <a:xfrm>
            <a:off x="1279325" y="296700"/>
            <a:ext cx="84801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6. Partie Cyber</a:t>
            </a:r>
            <a:endParaRPr sz="2700">
              <a:latin typeface="Montserrat"/>
              <a:ea typeface="Montserrat"/>
              <a:cs typeface="Montserrat"/>
              <a:sym typeface="Montserrat"/>
            </a:endParaRPr>
          </a:p>
        </p:txBody>
      </p:sp>
      <p:sp>
        <p:nvSpPr>
          <p:cNvPr id="342" name="Google Shape;342;p45"/>
          <p:cNvSpPr txBox="1"/>
          <p:nvPr/>
        </p:nvSpPr>
        <p:spPr>
          <a:xfrm>
            <a:off x="1279325" y="1169150"/>
            <a:ext cx="4569000" cy="316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a:solidFill>
                  <a:schemeClr val="dk1"/>
                </a:solidFill>
                <a:latin typeface="Montserrat"/>
                <a:ea typeface="Montserrat"/>
                <a:cs typeface="Montserrat"/>
                <a:sym typeface="Montserrat"/>
              </a:rPr>
              <a:t>Pistes de sécurisation </a:t>
            </a:r>
            <a:endParaRPr sz="180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a:latin typeface="Montserrat"/>
                <a:ea typeface="Montserrat"/>
                <a:cs typeface="Montserrat"/>
                <a:sym typeface="Montserrat"/>
              </a:rPr>
              <a:t>Serveur de certificats</a:t>
            </a:r>
            <a:endParaRPr sz="180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a:latin typeface="Montserrat"/>
                <a:ea typeface="Montserrat"/>
                <a:cs typeface="Montserrat"/>
                <a:sym typeface="Montserrat"/>
              </a:rPr>
              <a:t>VRRP</a:t>
            </a:r>
            <a:endParaRPr sz="180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a:latin typeface="Montserrat"/>
                <a:ea typeface="Montserrat"/>
                <a:cs typeface="Montserrat"/>
                <a:sym typeface="Montserrat"/>
              </a:rPr>
              <a:t>nmap</a:t>
            </a:r>
            <a:endParaRPr sz="180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a:latin typeface="Montserrat"/>
                <a:ea typeface="Montserrat"/>
                <a:cs typeface="Montserrat"/>
                <a:sym typeface="Montserrat"/>
              </a:rPr>
              <a:t>Radius</a:t>
            </a:r>
            <a:endParaRPr sz="180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a:latin typeface="Montserrat"/>
                <a:ea typeface="Montserrat"/>
                <a:cs typeface="Montserrat"/>
                <a:sym typeface="Montserrat"/>
              </a:rPr>
              <a:t>Politique globale de sécurité</a:t>
            </a:r>
            <a:endParaRPr sz="1800">
              <a:latin typeface="Montserrat"/>
              <a:ea typeface="Montserrat"/>
              <a:cs typeface="Montserrat"/>
              <a:sym typeface="Montserrat"/>
            </a:endParaRPr>
          </a:p>
          <a:p>
            <a:pPr marL="457200" lvl="0" indent="0" algn="l" rtl="0">
              <a:spcBef>
                <a:spcPts val="0"/>
              </a:spcBef>
              <a:spcAft>
                <a:spcPts val="0"/>
              </a:spcAft>
              <a:buNone/>
            </a:pPr>
            <a:endParaRPr sz="1800">
              <a:latin typeface="Montserrat"/>
              <a:ea typeface="Montserrat"/>
              <a:cs typeface="Montserrat"/>
              <a:sym typeface="Montserrat"/>
            </a:endParaRPr>
          </a:p>
        </p:txBody>
      </p:sp>
      <p:sp>
        <p:nvSpPr>
          <p:cNvPr id="343" name="Google Shape;343;p45"/>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pic>
        <p:nvPicPr>
          <p:cNvPr id="344" name="Google Shape;344;p45"/>
          <p:cNvPicPr preferRelativeResize="0"/>
          <p:nvPr/>
        </p:nvPicPr>
        <p:blipFill>
          <a:blip r:embed="rId3">
            <a:alphaModFix/>
          </a:blip>
          <a:stretch>
            <a:fillRect/>
          </a:stretch>
        </p:blipFill>
        <p:spPr>
          <a:xfrm>
            <a:off x="8267825" y="985200"/>
            <a:ext cx="1491600" cy="1539450"/>
          </a:xfrm>
          <a:prstGeom prst="rect">
            <a:avLst/>
          </a:prstGeom>
          <a:noFill/>
          <a:ln>
            <a:noFill/>
          </a:ln>
        </p:spPr>
      </p:pic>
      <p:pic>
        <p:nvPicPr>
          <p:cNvPr id="345" name="Google Shape;345;p45"/>
          <p:cNvPicPr preferRelativeResize="0"/>
          <p:nvPr/>
        </p:nvPicPr>
        <p:blipFill>
          <a:blip r:embed="rId4">
            <a:alphaModFix/>
          </a:blip>
          <a:stretch>
            <a:fillRect/>
          </a:stretch>
        </p:blipFill>
        <p:spPr>
          <a:xfrm>
            <a:off x="74575" y="1169150"/>
            <a:ext cx="934175" cy="934175"/>
          </a:xfrm>
          <a:prstGeom prst="rect">
            <a:avLst/>
          </a:prstGeom>
          <a:noFill/>
          <a:ln>
            <a:noFill/>
          </a:ln>
        </p:spPr>
      </p:pic>
      <p:sp>
        <p:nvSpPr>
          <p:cNvPr id="2" name="ZoneTexte 1">
            <a:extLst>
              <a:ext uri="{FF2B5EF4-FFF2-40B4-BE49-F238E27FC236}">
                <a16:creationId xmlns:a16="http://schemas.microsoft.com/office/drawing/2014/main" id="{7BAE4327-2C2C-AF17-C90A-11E02F88BC3F}"/>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352" name="Google Shape;352;p46"/>
          <p:cNvSpPr txBox="1"/>
          <p:nvPr/>
        </p:nvSpPr>
        <p:spPr>
          <a:xfrm>
            <a:off x="2922375" y="1436075"/>
            <a:ext cx="48567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4400"/>
              <a:t>CONCLUSION</a:t>
            </a:r>
            <a:endParaRPr sz="4400"/>
          </a:p>
        </p:txBody>
      </p:sp>
      <p:sp>
        <p:nvSpPr>
          <p:cNvPr id="2" name="ZoneTexte 1">
            <a:extLst>
              <a:ext uri="{FF2B5EF4-FFF2-40B4-BE49-F238E27FC236}">
                <a16:creationId xmlns:a16="http://schemas.microsoft.com/office/drawing/2014/main" id="{5AAEEB4C-6A1C-7D80-855E-71F8FC4A8592}"/>
              </a:ext>
            </a:extLst>
          </p:cNvPr>
          <p:cNvSpPr txBox="1"/>
          <p:nvPr/>
        </p:nvSpPr>
        <p:spPr>
          <a:xfrm>
            <a:off x="9083936" y="4900456"/>
            <a:ext cx="383438" cy="307777"/>
          </a:xfrm>
          <a:prstGeom prst="rect">
            <a:avLst/>
          </a:prstGeom>
          <a:noFill/>
        </p:spPr>
        <p:txBody>
          <a:bodyPr wrap="none" rtlCol="0">
            <a:spAutoFit/>
          </a:bodyPr>
          <a:lstStyle/>
          <a:p>
            <a:r>
              <a:rPr lang="fr-FR" dirty="0">
                <a:solidFill>
                  <a:schemeClr val="bg1"/>
                </a:solidFill>
              </a:rPr>
              <a:t>36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p:nvPr/>
        </p:nvSpPr>
        <p:spPr>
          <a:xfrm>
            <a:off x="2092975" y="205300"/>
            <a:ext cx="5933400" cy="688500"/>
          </a:xfrm>
          <a:prstGeom prst="rect">
            <a:avLst/>
          </a:prstGeom>
          <a:noFill/>
          <a:ln>
            <a:noFill/>
          </a:ln>
        </p:spPr>
        <p:txBody>
          <a:bodyPr spcFirstLastPara="1" wrap="square" lIns="91425" tIns="91425" rIns="91425" bIns="91425" anchor="t" anchorCtr="0">
            <a:noAutofit/>
          </a:bodyPr>
          <a:lstStyle/>
          <a:p>
            <a:pPr marL="457200" lvl="0" indent="-400050" algn="ctr" rtl="0">
              <a:spcBef>
                <a:spcPts val="0"/>
              </a:spcBef>
              <a:spcAft>
                <a:spcPts val="0"/>
              </a:spcAft>
              <a:buSzPts val="2700"/>
              <a:buFont typeface="Montserrat"/>
              <a:buAutoNum type="alphaLcPeriod"/>
            </a:pPr>
            <a:r>
              <a:rPr lang="fr-FR" sz="2700">
                <a:latin typeface="Montserrat"/>
                <a:ea typeface="Montserrat"/>
                <a:cs typeface="Montserrat"/>
                <a:sym typeface="Montserrat"/>
              </a:rPr>
              <a:t>Objectifs</a:t>
            </a:r>
            <a:endParaRPr sz="2700">
              <a:latin typeface="Montserrat"/>
              <a:ea typeface="Montserrat"/>
              <a:cs typeface="Montserrat"/>
              <a:sym typeface="Montserrat"/>
            </a:endParaRPr>
          </a:p>
          <a:p>
            <a:pPr marL="457200" lvl="0" indent="0" algn="l" rtl="0">
              <a:spcBef>
                <a:spcPts val="0"/>
              </a:spcBef>
              <a:spcAft>
                <a:spcPts val="0"/>
              </a:spcAft>
              <a:buNone/>
            </a:pPr>
            <a:endParaRPr sz="2700">
              <a:latin typeface="Montserrat"/>
              <a:ea typeface="Montserrat"/>
              <a:cs typeface="Montserrat"/>
              <a:sym typeface="Montserrat"/>
            </a:endParaRPr>
          </a:p>
        </p:txBody>
      </p:sp>
      <p:sp>
        <p:nvSpPr>
          <p:cNvPr id="103" name="Google Shape;103;p17"/>
          <p:cNvSpPr txBox="1"/>
          <p:nvPr/>
        </p:nvSpPr>
        <p:spPr>
          <a:xfrm>
            <a:off x="1279375" y="1396225"/>
            <a:ext cx="6747000" cy="343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Char char="-"/>
            </a:pPr>
            <a:r>
              <a:rPr lang="fr-FR" sz="1800">
                <a:latin typeface="Montserrat"/>
                <a:ea typeface="Montserrat"/>
                <a:cs typeface="Montserrat"/>
                <a:sym typeface="Montserrat"/>
              </a:rPr>
              <a:t>Mettre en place un réseau multi-site sécurisé</a:t>
            </a:r>
            <a:endParaRPr sz="1800">
              <a:latin typeface="Montserrat"/>
              <a:ea typeface="Montserrat"/>
              <a:cs typeface="Montserrat"/>
              <a:sym typeface="Montserrat"/>
            </a:endParaRPr>
          </a:p>
          <a:p>
            <a:pPr marL="9144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fr-FR" sz="1800">
                <a:latin typeface="Montserrat"/>
                <a:ea typeface="Montserrat"/>
                <a:cs typeface="Montserrat"/>
                <a:sym typeface="Montserrat"/>
              </a:rPr>
              <a:t>Combiner infrastructures réseaux et services réseaux</a:t>
            </a:r>
            <a:endParaRPr sz="1800">
              <a:latin typeface="Montserrat"/>
              <a:ea typeface="Montserrat"/>
              <a:cs typeface="Montserrat"/>
              <a:sym typeface="Montserrat"/>
            </a:endParaRPr>
          </a:p>
          <a:p>
            <a:pPr marL="9144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fr-FR" sz="1800">
                <a:latin typeface="Montserrat"/>
                <a:ea typeface="Montserrat"/>
                <a:cs typeface="Montserrat"/>
                <a:sym typeface="Montserrat"/>
              </a:rPr>
              <a:t>approfondir nos compétences en réseau et administration système</a:t>
            </a:r>
            <a:endParaRPr sz="1800">
              <a:latin typeface="Montserrat"/>
              <a:ea typeface="Montserrat"/>
              <a:cs typeface="Montserrat"/>
              <a:sym typeface="Montserrat"/>
            </a:endParaRPr>
          </a:p>
          <a:p>
            <a:pPr marL="9144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fr-FR" sz="1800">
                <a:latin typeface="Montserrat"/>
                <a:ea typeface="Montserrat"/>
                <a:cs typeface="Montserrat"/>
                <a:sym typeface="Montserrat"/>
              </a:rPr>
              <a:t>améliorer notre gestion de projet </a:t>
            </a:r>
            <a:endParaRPr sz="1800">
              <a:latin typeface="Montserrat"/>
              <a:ea typeface="Montserrat"/>
              <a:cs typeface="Montserrat"/>
              <a:sym typeface="Montserrat"/>
            </a:endParaRPr>
          </a:p>
          <a:p>
            <a:pPr marL="914400" lvl="0" indent="0" algn="l" rtl="0">
              <a:spcBef>
                <a:spcPts val="0"/>
              </a:spcBef>
              <a:spcAft>
                <a:spcPts val="0"/>
              </a:spcAft>
              <a:buNone/>
            </a:pPr>
            <a:endParaRPr sz="18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fr-FR" sz="1800">
                <a:latin typeface="Montserrat"/>
                <a:ea typeface="Montserrat"/>
                <a:cs typeface="Montserrat"/>
                <a:sym typeface="Montserrat"/>
              </a:rPr>
              <a:t>utiliser différentes solutions de virtualisations</a:t>
            </a:r>
            <a:endParaRPr sz="1800">
              <a:latin typeface="Montserrat"/>
              <a:ea typeface="Montserrat"/>
              <a:cs typeface="Montserrat"/>
              <a:sym typeface="Montserrat"/>
            </a:endParaRPr>
          </a:p>
        </p:txBody>
      </p:sp>
      <p:sp>
        <p:nvSpPr>
          <p:cNvPr id="104" name="Google Shape;104;p17"/>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09F0F312-8333-F4F5-5E60-9B74CCEC853E}"/>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p:nvPr/>
        </p:nvSpPr>
        <p:spPr>
          <a:xfrm>
            <a:off x="2092975" y="205300"/>
            <a:ext cx="59334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b. Organisation - Kanban</a:t>
            </a:r>
            <a:endParaRPr sz="2700">
              <a:latin typeface="Montserrat"/>
              <a:ea typeface="Montserrat"/>
              <a:cs typeface="Montserrat"/>
              <a:sym typeface="Montserrat"/>
            </a:endParaRPr>
          </a:p>
        </p:txBody>
      </p:sp>
      <p:sp>
        <p:nvSpPr>
          <p:cNvPr id="111" name="Google Shape;111;p18"/>
          <p:cNvSpPr txBox="1"/>
          <p:nvPr/>
        </p:nvSpPr>
        <p:spPr>
          <a:xfrm>
            <a:off x="1279325" y="1169150"/>
            <a:ext cx="4569000" cy="1740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112" name="Google Shape;112;p18"/>
          <p:cNvPicPr preferRelativeResize="0"/>
          <p:nvPr/>
        </p:nvPicPr>
        <p:blipFill>
          <a:blip r:embed="rId3">
            <a:alphaModFix/>
          </a:blip>
          <a:stretch>
            <a:fillRect/>
          </a:stretch>
        </p:blipFill>
        <p:spPr>
          <a:xfrm>
            <a:off x="1566850" y="1073735"/>
            <a:ext cx="6985650" cy="3523074"/>
          </a:xfrm>
          <a:prstGeom prst="rect">
            <a:avLst/>
          </a:prstGeom>
          <a:noFill/>
          <a:ln>
            <a:noFill/>
          </a:ln>
        </p:spPr>
      </p:pic>
      <p:sp>
        <p:nvSpPr>
          <p:cNvPr id="113" name="Google Shape;113;p18"/>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C9C2C5DB-E971-316A-CC3E-61DDE0F3FDDF}"/>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just" rtl="0">
              <a:spcBef>
                <a:spcPts val="0"/>
              </a:spcBef>
              <a:spcAft>
                <a:spcPts val="0"/>
              </a:spcAft>
              <a:buNone/>
            </a:pPr>
            <a:r>
              <a:rPr lang="fr-FR" sz="2700">
                <a:latin typeface="Montserrat"/>
                <a:ea typeface="Montserrat"/>
                <a:cs typeface="Montserrat"/>
                <a:sym typeface="Montserrat"/>
              </a:rPr>
              <a:t>2.  Configuration de l’infrastructure réseau</a:t>
            </a:r>
            <a:endParaRPr sz="2700">
              <a:latin typeface="Montserrat"/>
              <a:ea typeface="Montserrat"/>
              <a:cs typeface="Montserrat"/>
              <a:sym typeface="Montserrat"/>
            </a:endParaRPr>
          </a:p>
          <a:p>
            <a:pPr marL="457200" lvl="0" indent="0" algn="ctr" rtl="0">
              <a:spcBef>
                <a:spcPts val="0"/>
              </a:spcBef>
              <a:spcAft>
                <a:spcPts val="0"/>
              </a:spcAft>
              <a:buNone/>
            </a:pPr>
            <a:endParaRPr sz="2700">
              <a:latin typeface="Montserrat"/>
              <a:ea typeface="Montserrat"/>
              <a:cs typeface="Montserrat"/>
              <a:sym typeface="Montserrat"/>
            </a:endParaRPr>
          </a:p>
        </p:txBody>
      </p:sp>
      <p:sp>
        <p:nvSpPr>
          <p:cNvPr id="120" name="Google Shape;120;p19"/>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ontserrat"/>
              <a:buAutoNum type="alphaLcPeriod"/>
            </a:pPr>
            <a:r>
              <a:rPr lang="fr-FR" sz="1800" dirty="0">
                <a:latin typeface="Montserrat"/>
                <a:ea typeface="Montserrat"/>
                <a:cs typeface="Montserrat"/>
                <a:sym typeface="Montserrat"/>
              </a:rPr>
              <a:t>Schéma du réseau </a:t>
            </a:r>
            <a:br>
              <a:rPr lang="fr-FR" sz="1800" dirty="0">
                <a:latin typeface="Montserrat"/>
                <a:ea typeface="Montserrat"/>
                <a:cs typeface="Montserrat"/>
                <a:sym typeface="Montserrat"/>
              </a:rPr>
            </a:br>
            <a:endParaRPr lang="fr-FR" sz="1800" b="1"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dirty="0">
                <a:latin typeface="Montserrat"/>
                <a:ea typeface="Montserrat"/>
                <a:cs typeface="Montserrat"/>
                <a:sym typeface="Montserrat"/>
              </a:rPr>
              <a:t>Adressage IP </a:t>
            </a:r>
            <a:br>
              <a:rPr lang="fr-FR" sz="1800" dirty="0">
                <a:latin typeface="Montserrat"/>
                <a:ea typeface="Montserrat"/>
                <a:cs typeface="Montserrat"/>
                <a:sym typeface="Montserrat"/>
              </a:rPr>
            </a:br>
            <a:endParaRPr lang="fr-FR" sz="1800" b="1" dirty="0">
              <a:latin typeface="Montserrat"/>
              <a:ea typeface="Montserrat"/>
              <a:cs typeface="Montserrat"/>
              <a:sym typeface="Montserrat"/>
            </a:endParaRPr>
          </a:p>
          <a:p>
            <a:pPr marL="457200" lvl="0" indent="-342900" algn="l" rtl="0">
              <a:spcBef>
                <a:spcPts val="0"/>
              </a:spcBef>
              <a:spcAft>
                <a:spcPts val="0"/>
              </a:spcAft>
              <a:buSzPts val="1800"/>
              <a:buFont typeface="Montserrat"/>
              <a:buAutoNum type="alphaLcPeriod"/>
            </a:pPr>
            <a:r>
              <a:rPr lang="fr-FR" sz="1800" dirty="0" err="1">
                <a:latin typeface="Montserrat"/>
                <a:ea typeface="Montserrat"/>
                <a:cs typeface="Montserrat"/>
                <a:sym typeface="Montserrat"/>
              </a:rPr>
              <a:t>Coeur</a:t>
            </a:r>
            <a:r>
              <a:rPr lang="fr-FR" sz="1800" dirty="0">
                <a:latin typeface="Montserrat"/>
                <a:ea typeface="Montserrat"/>
                <a:cs typeface="Montserrat"/>
                <a:sym typeface="Montserrat"/>
              </a:rPr>
              <a:t> de réseau </a:t>
            </a:r>
            <a:endParaRPr sz="1800"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Protocoles de routage</a:t>
            </a:r>
            <a:endParaRPr sz="1800"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Tunnels MPLS</a:t>
            </a:r>
            <a:endParaRPr sz="1800" dirty="0">
              <a:latin typeface="Montserrat"/>
              <a:ea typeface="Montserrat"/>
              <a:cs typeface="Montserrat"/>
              <a:sym typeface="Montserrat"/>
            </a:endParaRPr>
          </a:p>
          <a:p>
            <a:pPr marL="114300" lvl="0" algn="l" rtl="0">
              <a:spcBef>
                <a:spcPts val="0"/>
              </a:spcBef>
              <a:spcAft>
                <a:spcPts val="0"/>
              </a:spcAft>
              <a:buSzPts val="1800"/>
            </a:pPr>
            <a:endParaRPr lang="fr-FR" sz="1800" dirty="0">
              <a:latin typeface="Montserrat"/>
              <a:ea typeface="Montserrat"/>
              <a:cs typeface="Montserrat"/>
              <a:sym typeface="Montserrat"/>
            </a:endParaRPr>
          </a:p>
          <a:p>
            <a:pPr marL="114300" lvl="0" algn="l" rtl="0">
              <a:spcBef>
                <a:spcPts val="0"/>
              </a:spcBef>
              <a:spcAft>
                <a:spcPts val="0"/>
              </a:spcAft>
              <a:buSzPts val="1800"/>
            </a:pPr>
            <a:r>
              <a:rPr lang="fr-FR" sz="1800" dirty="0">
                <a:latin typeface="Montserrat"/>
                <a:ea typeface="Montserrat"/>
                <a:cs typeface="Montserrat"/>
                <a:sym typeface="Montserrat"/>
              </a:rPr>
              <a:t>d.    Sites distants</a:t>
            </a:r>
            <a:endParaRPr sz="1800" dirty="0">
              <a:latin typeface="Montserrat"/>
              <a:ea typeface="Montserrat"/>
              <a:cs typeface="Montserrat"/>
              <a:sym typeface="Montserrat"/>
            </a:endParaRPr>
          </a:p>
          <a:p>
            <a:pPr marL="457200" lvl="0" indent="0" algn="l" rtl="0">
              <a:spcBef>
                <a:spcPts val="0"/>
              </a:spcBef>
              <a:spcAft>
                <a:spcPts val="0"/>
              </a:spcAft>
              <a:buNone/>
            </a:pPr>
            <a:endParaRPr sz="1800"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Router-on-a-stick</a:t>
            </a:r>
            <a:endParaRPr sz="1800" b="1" dirty="0">
              <a:latin typeface="Montserrat"/>
              <a:ea typeface="Montserrat"/>
              <a:cs typeface="Montserrat"/>
              <a:sym typeface="Montserrat"/>
            </a:endParaRPr>
          </a:p>
          <a:p>
            <a:pPr marL="914400" lvl="1" indent="-342900" algn="l" rtl="0">
              <a:spcBef>
                <a:spcPts val="0"/>
              </a:spcBef>
              <a:spcAft>
                <a:spcPts val="0"/>
              </a:spcAft>
              <a:buSzPts val="1800"/>
              <a:buFont typeface="Montserrat"/>
              <a:buAutoNum type="romanLcPeriod"/>
            </a:pPr>
            <a:r>
              <a:rPr lang="fr-FR" sz="1800" dirty="0">
                <a:latin typeface="Montserrat"/>
                <a:ea typeface="Montserrat"/>
                <a:cs typeface="Montserrat"/>
                <a:sym typeface="Montserrat"/>
              </a:rPr>
              <a:t>DHCP</a:t>
            </a:r>
            <a:endParaRPr sz="1800" dirty="0">
              <a:latin typeface="Montserrat"/>
              <a:ea typeface="Montserrat"/>
              <a:cs typeface="Montserrat"/>
              <a:sym typeface="Montserrat"/>
            </a:endParaRPr>
          </a:p>
        </p:txBody>
      </p:sp>
      <p:sp>
        <p:nvSpPr>
          <p:cNvPr id="121" name="Google Shape;121;p19"/>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1AA089FE-BD2A-BD12-E4BA-024429D0DF22}"/>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400050" algn="ctr" rtl="0">
              <a:spcBef>
                <a:spcPts val="0"/>
              </a:spcBef>
              <a:spcAft>
                <a:spcPts val="0"/>
              </a:spcAft>
              <a:buSzPts val="2700"/>
              <a:buFont typeface="Montserrat"/>
              <a:buAutoNum type="alphaLcPeriod"/>
            </a:pPr>
            <a:r>
              <a:rPr lang="fr-FR" sz="2700">
                <a:latin typeface="Montserrat"/>
                <a:ea typeface="Montserrat"/>
                <a:cs typeface="Montserrat"/>
                <a:sym typeface="Montserrat"/>
              </a:rPr>
              <a:t>Schéma du réseau</a:t>
            </a:r>
            <a:endParaRPr sz="2700">
              <a:latin typeface="Montserrat"/>
              <a:ea typeface="Montserrat"/>
              <a:cs typeface="Montserrat"/>
              <a:sym typeface="Montserrat"/>
            </a:endParaRPr>
          </a:p>
        </p:txBody>
      </p:sp>
      <p:sp>
        <p:nvSpPr>
          <p:cNvPr id="128" name="Google Shape;128;p20"/>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129" name="Google Shape;129;p20"/>
          <p:cNvPicPr preferRelativeResize="0"/>
          <p:nvPr/>
        </p:nvPicPr>
        <p:blipFill>
          <a:blip r:embed="rId3">
            <a:alphaModFix/>
          </a:blip>
          <a:stretch>
            <a:fillRect/>
          </a:stretch>
        </p:blipFill>
        <p:spPr>
          <a:xfrm>
            <a:off x="2068525" y="993350"/>
            <a:ext cx="5943600" cy="3895725"/>
          </a:xfrm>
          <a:prstGeom prst="rect">
            <a:avLst/>
          </a:prstGeom>
          <a:noFill/>
          <a:ln>
            <a:noFill/>
          </a:ln>
        </p:spPr>
      </p:pic>
      <p:sp>
        <p:nvSpPr>
          <p:cNvPr id="130" name="Google Shape;130;p20"/>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DB6EFE9C-0699-18D7-7BDC-F9E1956DAFC5}"/>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b. Adressage IP </a:t>
            </a:r>
            <a:endParaRPr sz="2700">
              <a:latin typeface="Montserrat"/>
              <a:ea typeface="Montserrat"/>
              <a:cs typeface="Montserrat"/>
              <a:sym typeface="Montserrat"/>
            </a:endParaRPr>
          </a:p>
        </p:txBody>
      </p:sp>
      <p:pic>
        <p:nvPicPr>
          <p:cNvPr id="137" name="Google Shape;137;p21"/>
          <p:cNvPicPr preferRelativeResize="0"/>
          <p:nvPr/>
        </p:nvPicPr>
        <p:blipFill>
          <a:blip r:embed="rId3">
            <a:alphaModFix/>
          </a:blip>
          <a:stretch>
            <a:fillRect/>
          </a:stretch>
        </p:blipFill>
        <p:spPr>
          <a:xfrm>
            <a:off x="147250" y="3593350"/>
            <a:ext cx="6075774" cy="1853725"/>
          </a:xfrm>
          <a:prstGeom prst="rect">
            <a:avLst/>
          </a:prstGeom>
          <a:noFill/>
          <a:ln>
            <a:noFill/>
          </a:ln>
        </p:spPr>
      </p:pic>
      <p:sp>
        <p:nvSpPr>
          <p:cNvPr id="138" name="Google Shape;138;p21"/>
          <p:cNvSpPr txBox="1"/>
          <p:nvPr/>
        </p:nvSpPr>
        <p:spPr>
          <a:xfrm>
            <a:off x="1279325" y="1169150"/>
            <a:ext cx="4569000" cy="3983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Montserrat"/>
              <a:ea typeface="Montserrat"/>
              <a:cs typeface="Montserrat"/>
              <a:sym typeface="Montserrat"/>
            </a:endParaRPr>
          </a:p>
        </p:txBody>
      </p:sp>
      <p:pic>
        <p:nvPicPr>
          <p:cNvPr id="139" name="Google Shape;139;p21"/>
          <p:cNvPicPr preferRelativeResize="0"/>
          <p:nvPr/>
        </p:nvPicPr>
        <p:blipFill>
          <a:blip r:embed="rId4">
            <a:alphaModFix/>
          </a:blip>
          <a:stretch>
            <a:fillRect/>
          </a:stretch>
        </p:blipFill>
        <p:spPr>
          <a:xfrm>
            <a:off x="2419325" y="1090701"/>
            <a:ext cx="7374425" cy="2186225"/>
          </a:xfrm>
          <a:prstGeom prst="rect">
            <a:avLst/>
          </a:prstGeom>
          <a:noFill/>
          <a:ln>
            <a:noFill/>
          </a:ln>
        </p:spPr>
      </p:pic>
      <p:sp>
        <p:nvSpPr>
          <p:cNvPr id="2" name="ZoneTexte 1">
            <a:extLst>
              <a:ext uri="{FF2B5EF4-FFF2-40B4-BE49-F238E27FC236}">
                <a16:creationId xmlns:a16="http://schemas.microsoft.com/office/drawing/2014/main" id="{249FEC8A-892C-CE38-D50C-0A5979D63423}"/>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p:nvPr/>
        </p:nvSpPr>
        <p:spPr>
          <a:xfrm>
            <a:off x="971414" y="304850"/>
            <a:ext cx="8137800" cy="688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fr-FR" sz="2700">
                <a:latin typeface="Montserrat"/>
                <a:ea typeface="Montserrat"/>
                <a:cs typeface="Montserrat"/>
                <a:sym typeface="Montserrat"/>
              </a:rPr>
              <a:t>b. Adressage IP </a:t>
            </a:r>
            <a:endParaRPr sz="2700">
              <a:latin typeface="Montserrat"/>
              <a:ea typeface="Montserrat"/>
              <a:cs typeface="Montserrat"/>
              <a:sym typeface="Montserrat"/>
            </a:endParaRPr>
          </a:p>
        </p:txBody>
      </p:sp>
      <p:pic>
        <p:nvPicPr>
          <p:cNvPr id="146" name="Google Shape;146;p22"/>
          <p:cNvPicPr preferRelativeResize="0"/>
          <p:nvPr/>
        </p:nvPicPr>
        <p:blipFill>
          <a:blip r:embed="rId3">
            <a:alphaModFix/>
          </a:blip>
          <a:stretch>
            <a:fillRect/>
          </a:stretch>
        </p:blipFill>
        <p:spPr>
          <a:xfrm>
            <a:off x="2192162" y="1328938"/>
            <a:ext cx="5696325" cy="3012674"/>
          </a:xfrm>
          <a:prstGeom prst="rect">
            <a:avLst/>
          </a:prstGeom>
          <a:noFill/>
          <a:ln>
            <a:noFill/>
          </a:ln>
        </p:spPr>
      </p:pic>
      <p:sp>
        <p:nvSpPr>
          <p:cNvPr id="147" name="Google Shape;147;p22"/>
          <p:cNvSpPr txBox="1"/>
          <p:nvPr/>
        </p:nvSpPr>
        <p:spPr>
          <a:xfrm>
            <a:off x="74575" y="5047425"/>
            <a:ext cx="1794000" cy="539400"/>
          </a:xfrm>
          <a:prstGeom prst="rect">
            <a:avLst/>
          </a:prstGeom>
          <a:noFill/>
          <a:ln>
            <a:noFill/>
          </a:ln>
        </p:spPr>
        <p:txBody>
          <a:bodyPr spcFirstLastPara="1" wrap="square" lIns="36000" tIns="36000" rIns="36000" bIns="36000" anchor="ctr" anchorCtr="0">
            <a:noAutofit/>
          </a:bodyPr>
          <a:lstStyle/>
          <a:p>
            <a:pPr marL="0" marR="0" lvl="0" indent="0" algn="l" rtl="0">
              <a:lnSpc>
                <a:spcPct val="100000"/>
              </a:lnSpc>
              <a:spcBef>
                <a:spcPts val="0"/>
              </a:spcBef>
              <a:spcAft>
                <a:spcPts val="0"/>
              </a:spcAft>
              <a:buNone/>
            </a:pPr>
            <a:r>
              <a:rPr lang="fr-FR">
                <a:solidFill>
                  <a:srgbClr val="FFFFFF"/>
                </a:solidFill>
                <a:latin typeface="Montserrat"/>
                <a:ea typeface="Montserrat"/>
                <a:cs typeface="Montserrat"/>
                <a:sym typeface="Montserrat"/>
              </a:rPr>
              <a:t>09/02/2024</a:t>
            </a:r>
            <a:endParaRPr i="0" u="none" strike="noStrike" cap="none">
              <a:solidFill>
                <a:srgbClr val="FFFFFF"/>
              </a:solidFill>
              <a:latin typeface="Montserrat"/>
              <a:ea typeface="Montserrat"/>
              <a:cs typeface="Montserrat"/>
              <a:sym typeface="Montserrat"/>
            </a:endParaRPr>
          </a:p>
        </p:txBody>
      </p:sp>
      <p:sp>
        <p:nvSpPr>
          <p:cNvPr id="2" name="ZoneTexte 1">
            <a:extLst>
              <a:ext uri="{FF2B5EF4-FFF2-40B4-BE49-F238E27FC236}">
                <a16:creationId xmlns:a16="http://schemas.microsoft.com/office/drawing/2014/main" id="{B97071BA-AAB1-5DD4-E06B-F8EF2E3DFC6F}"/>
              </a:ext>
            </a:extLst>
          </p:cNvPr>
          <p:cNvSpPr txBox="1"/>
          <p:nvPr/>
        </p:nvSpPr>
        <p:spPr>
          <a:xfrm>
            <a:off x="9083936" y="4900456"/>
            <a:ext cx="284052" cy="307777"/>
          </a:xfrm>
          <a:prstGeom prst="rect">
            <a:avLst/>
          </a:prstGeom>
          <a:noFill/>
        </p:spPr>
        <p:txBody>
          <a:bodyPr wrap="none" rtlCol="0">
            <a:spAutoFit/>
          </a:bodyPr>
          <a:lstStyle/>
          <a:p>
            <a:r>
              <a:rPr lang="fr-FR" dirty="0">
                <a:solidFill>
                  <a:schemeClr val="bg1"/>
                </a:solidFill>
              </a:rPr>
              <a:t>9</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669</Words>
  <Application>Microsoft Office PowerPoint</Application>
  <PresentationFormat>Personnalisé</PresentationFormat>
  <Paragraphs>214</Paragraphs>
  <Slides>34</Slides>
  <Notes>33</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34</vt:i4>
      </vt:variant>
    </vt:vector>
  </HeadingPairs>
  <TitlesOfParts>
    <vt:vector size="39" baseType="lpstr">
      <vt:lpstr>Montserrat</vt:lpstr>
      <vt:lpstr>Arial</vt:lpstr>
      <vt:lpstr>Times New Roman</vt:lpstr>
      <vt:lpstr>Noto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Portail Captif - Pfsense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Etienne PAQUELET</cp:lastModifiedBy>
  <cp:revision>4</cp:revision>
  <dcterms:modified xsi:type="dcterms:W3CDTF">2024-02-09T12:14:06Z</dcterms:modified>
</cp:coreProperties>
</file>